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2" r:id="rId3"/>
    <p:sldId id="2146" r:id="rId4"/>
    <p:sldId id="2147" r:id="rId5"/>
    <p:sldId id="2186" r:id="rId6"/>
    <p:sldId id="2188" r:id="rId7"/>
    <p:sldId id="2189" r:id="rId8"/>
    <p:sldId id="2191" r:id="rId9"/>
    <p:sldId id="2187" r:id="rId10"/>
    <p:sldId id="2193" r:id="rId11"/>
    <p:sldId id="2192" r:id="rId12"/>
    <p:sldId id="2195" r:id="rId13"/>
    <p:sldId id="2185" r:id="rId14"/>
    <p:sldId id="2198" r:id="rId15"/>
    <p:sldId id="2199" r:id="rId16"/>
    <p:sldId id="2172" r:id="rId17"/>
    <p:sldId id="263" r:id="rId18"/>
    <p:sldId id="2027" r:id="rId19"/>
    <p:sldId id="2086" r:id="rId20"/>
    <p:sldId id="20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  <a:srgbClr val="341933"/>
    <a:srgbClr val="0065FC"/>
    <a:srgbClr val="9691CC"/>
    <a:srgbClr val="827EB2"/>
    <a:srgbClr val="562855"/>
    <a:srgbClr val="755DD9"/>
    <a:srgbClr val="8EA9E3"/>
    <a:srgbClr val="F2F2F2"/>
    <a:srgbClr val="715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9"/>
    <p:restoredTop sz="96779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880" y="7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10/05/2022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‹N°›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3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0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6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4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49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1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1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0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J'ai commencé par découper la maquette en sections/composants</a:t>
            </a:r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5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13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88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6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9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=""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=""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=""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=""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=""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=""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=""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=""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=""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=""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=""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=""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=""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=""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=""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=""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=""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=""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=""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=""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=""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=""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=""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=""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=""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=""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=""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=""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2" r:id="rId6"/>
    <p:sldLayoutId id="2147483671" r:id="rId7"/>
    <p:sldLayoutId id="214748367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4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11" Type="http://schemas.openxmlformats.org/officeDocument/2006/relationships/image" Target="../media/image48.jpg"/><Relationship Id="rId5" Type="http://schemas.openxmlformats.org/officeDocument/2006/relationships/image" Target="../media/image2.png"/><Relationship Id="rId10" Type="http://schemas.openxmlformats.org/officeDocument/2006/relationships/image" Target="../media/image47.jpg"/><Relationship Id="rId4" Type="http://schemas.openxmlformats.org/officeDocument/2006/relationships/image" Target="../media/image43.jpg"/><Relationship Id="rId9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.jp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1135268"/>
            <a:ext cx="6192982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Openclassrooms</a:t>
            </a:r>
          </a:p>
          <a:p>
            <a:pPr algn="r"/>
            <a:r>
              <a:rPr lang="fr-FR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Développeur</a:t>
            </a:r>
            <a:r>
              <a:rPr lang="en-US" sz="6000" b="1" dirty="0" smtClean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 </a:t>
            </a:r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Front-End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i="1" dirty="0" smtClean="0">
                <a:latin typeface="Abhaya Libre" panose="02000603000000000000" pitchFamily="2" charset="77"/>
                <a:cs typeface="Abhaya Libre" panose="02000603000000000000" pitchFamily="2" charset="77"/>
              </a:rPr>
              <a:t>Quatorzième Soutenance</a:t>
            </a:r>
            <a:endParaRPr lang="fr-FR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7091784" y="2899543"/>
            <a:ext cx="3472560" cy="2186001"/>
            <a:chOff x="6873255" y="1880255"/>
            <a:chExt cx="3472560" cy="2186001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6534" y="1236976"/>
              <a:ext cx="2186001" cy="3472560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32" y="1978730"/>
              <a:ext cx="2916000" cy="1980000"/>
            </a:xfrm>
            <a:prstGeom prst="rect">
              <a:avLst/>
            </a:prstGeom>
          </p:spPr>
        </p:pic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898" y="921133"/>
            <a:ext cx="2186001" cy="3472560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17" y="1658464"/>
            <a:ext cx="2916000" cy="19800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029163" y="1364404"/>
            <a:ext cx="3472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Modal NPM Package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497520" y="2437878"/>
            <a:ext cx="288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</a:rPr>
              <a:t>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</a:t>
            </a:r>
            <a:r>
              <a:rPr lang="en-GB" sz="1200" dirty="0" smtClean="0">
                <a:latin typeface="Abhaya Libre" panose="02000603000000000000" pitchFamily="2" charset="77"/>
              </a:rPr>
              <a:t>/</a:t>
            </a:r>
          </a:p>
          <a:p>
            <a:r>
              <a:rPr lang="en-GB" sz="1200" dirty="0" smtClean="0">
                <a:latin typeface="Abhaya Libre" panose="02000603000000000000" pitchFamily="2" charset="77"/>
              </a:rPr>
              <a:t>react-custom-modal-by-</a:t>
            </a:r>
            <a:r>
              <a:rPr lang="en-GB" sz="1200" dirty="0" err="1" smtClean="0">
                <a:latin typeface="Abhaya Libre" panose="02000603000000000000" pitchFamily="2" charset="77"/>
              </a:rPr>
              <a:t>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1994" y="2256263"/>
            <a:ext cx="2186001" cy="3472560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68" y="3002543"/>
            <a:ext cx="2916000" cy="198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7984" y="3845325"/>
            <a:ext cx="2186001" cy="3472560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83" y="4591605"/>
            <a:ext cx="2916000" cy="1980000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834" y="6212941"/>
            <a:ext cx="2391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</a:rPr>
              <a:t>modale de </a:t>
            </a:r>
            <a:r>
              <a:rPr lang="fr-FR" sz="1200" dirty="0" smtClean="0">
                <a:latin typeface="Abhaya Libre" panose="02000603000000000000" pitchFamily="2" charset="77"/>
              </a:rPr>
              <a:t>base : </a:t>
            </a:r>
            <a:r>
              <a:rPr lang="fr-FR" sz="1200" dirty="0">
                <a:latin typeface="Abhaya Libre" panose="02000603000000000000" pitchFamily="2" charset="77"/>
              </a:rPr>
              <a:t>couleurs simples, pas de logo ni d'animation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6029165" y="1568939"/>
            <a:ext cx="3472560" cy="2186001"/>
            <a:chOff x="6873255" y="4167704"/>
            <a:chExt cx="3472560" cy="2186001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6534" y="3524425"/>
              <a:ext cx="2186001" cy="3472560"/>
            </a:xfrm>
            <a:prstGeom prst="rect">
              <a:avLst/>
            </a:prstGeom>
          </p:spPr>
        </p:pic>
        <p:pic>
          <p:nvPicPr>
            <p:cNvPr id="4" name="Image 3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32" y="4266179"/>
              <a:ext cx="2916000" cy="1980000"/>
            </a:xfrm>
            <a:prstGeom prst="rect">
              <a:avLst/>
            </a:prstGeom>
          </p:spPr>
        </p:pic>
      </p:grp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859247" y="5159573"/>
            <a:ext cx="382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</a:rPr>
              <a:t>Paramètres (défaut)</a:t>
            </a:r>
            <a:r>
              <a:rPr lang="fr-FR" sz="1200" dirty="0" smtClean="0">
                <a:latin typeface="Abhaya Libre" panose="02000603000000000000" pitchFamily="2" charset="77"/>
              </a:rPr>
              <a:t>:</a:t>
            </a:r>
            <a:endParaRPr lang="fr-FR" sz="1200" dirty="0">
              <a:latin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</a:rPr>
              <a:t>Corps </a:t>
            </a:r>
            <a:r>
              <a:rPr lang="fr-FR" sz="1200" dirty="0">
                <a:latin typeface="Abhaya Libre" panose="02000603000000000000" pitchFamily="2" charset="77"/>
              </a:rPr>
              <a:t>de la modale : blanc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Couleur </a:t>
            </a:r>
            <a:r>
              <a:rPr lang="fr-FR" sz="1200" dirty="0">
                <a:latin typeface="Abhaya Libre" panose="02000603000000000000" pitchFamily="2" charset="77"/>
              </a:rPr>
              <a:t>de fond : gris clair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bouton </a:t>
            </a:r>
            <a:r>
              <a:rPr lang="fr-FR" sz="1200" dirty="0">
                <a:latin typeface="Abhaya Libre" panose="02000603000000000000" pitchFamily="2" charset="77"/>
              </a:rPr>
              <a:t>de fermeture &amp;</a:t>
            </a:r>
            <a:r>
              <a:rPr lang="fr-FR" sz="1200" dirty="0" smtClean="0">
                <a:latin typeface="Abhaya Libre" panose="02000603000000000000" pitchFamily="2" charset="77"/>
              </a:rPr>
              <a:t> le texte </a:t>
            </a:r>
            <a:r>
              <a:rPr lang="fr-FR" sz="1200" dirty="0">
                <a:latin typeface="Abhaya Libre" panose="02000603000000000000" pitchFamily="2" charset="77"/>
              </a:rPr>
              <a:t>: </a:t>
            </a:r>
            <a:r>
              <a:rPr lang="fr-FR" sz="1200" dirty="0" smtClean="0">
                <a:latin typeface="Abhaya Libre" panose="02000603000000000000" pitchFamily="2" charset="77"/>
              </a:rPr>
              <a:t>noir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</a:rPr>
              <a:t>rayon de </a:t>
            </a:r>
            <a:r>
              <a:rPr lang="fr-FR" sz="1200" dirty="0" smtClean="0">
                <a:latin typeface="Abhaya Libre" panose="02000603000000000000" pitchFamily="2" charset="77"/>
              </a:rPr>
              <a:t>bordure: 20px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</a:rPr>
              <a:t>contour de la </a:t>
            </a:r>
            <a:r>
              <a:rPr lang="fr-FR" sz="1200" dirty="0" smtClean="0">
                <a:latin typeface="Abhaya Libre" panose="02000603000000000000" pitchFamily="2" charset="77"/>
              </a:rPr>
              <a:t>bordure: none</a:t>
            </a:r>
          </a:p>
          <a:p>
            <a:r>
              <a:rPr lang="fr-FR" sz="1200" dirty="0" smtClean="0">
                <a:latin typeface="Abhaya Libre" panose="02000603000000000000" pitchFamily="2" charset="77"/>
              </a:rPr>
              <a:t>L'ombre de la boîte</a:t>
            </a:r>
            <a:r>
              <a:rPr lang="fr-FR" sz="1200" dirty="0">
                <a:latin typeface="Abhaya Libre" panose="02000603000000000000" pitchFamily="2" charset="77"/>
              </a:rPr>
              <a:t>: </a:t>
            </a:r>
            <a:r>
              <a:rPr lang="fr-FR" sz="1200" dirty="0" err="1">
                <a:latin typeface="Abhaya Libre" panose="02000603000000000000" pitchFamily="2" charset="77"/>
              </a:rPr>
              <a:t>rgba</a:t>
            </a:r>
            <a:r>
              <a:rPr lang="fr-FR" sz="1200" dirty="0">
                <a:latin typeface="Abhaya Libre" panose="02000603000000000000" pitchFamily="2" charset="77"/>
              </a:rPr>
              <a:t>(0, 0, 0, 0.35) 0px 5px </a:t>
            </a:r>
            <a:r>
              <a:rPr lang="fr-FR" sz="1200" dirty="0" smtClean="0">
                <a:latin typeface="Abhaya Libre" panose="02000603000000000000" pitchFamily="2" charset="77"/>
              </a:rPr>
              <a:t>15px</a:t>
            </a:r>
          </a:p>
          <a:p>
            <a:r>
              <a:rPr lang="en-GB" sz="1200" dirty="0" err="1" smtClean="0">
                <a:latin typeface="Abhaya Libre" panose="02000603000000000000" pitchFamily="2" charset="77"/>
              </a:rPr>
              <a:t>L’animation</a:t>
            </a:r>
            <a:r>
              <a:rPr lang="en-GB" sz="1200" dirty="0" smtClean="0">
                <a:latin typeface="Abhaya Libre" panose="02000603000000000000" pitchFamily="2" charset="77"/>
              </a:rPr>
              <a:t>: none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 rot="16200000">
            <a:off x="145679" y="2521176"/>
            <a:ext cx="218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Les paramètres </a:t>
            </a:r>
            <a:r>
              <a:rPr lang="fr-FR" sz="1200" dirty="0">
                <a:latin typeface="Abhaya Libre" panose="02000603000000000000" pitchFamily="2" charset="77"/>
              </a:rPr>
              <a:t>personnalisés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 rot="16200000">
            <a:off x="599095" y="3854045"/>
            <a:ext cx="21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Les paramètres </a:t>
            </a:r>
            <a:r>
              <a:rPr lang="fr-FR" sz="1200" dirty="0">
                <a:latin typeface="Abhaya Libre" panose="02000603000000000000" pitchFamily="2" charset="77"/>
              </a:rPr>
              <a:t>personnalisés</a:t>
            </a:r>
          </a:p>
        </p:txBody>
      </p:sp>
    </p:spTree>
    <p:extLst>
      <p:ext uri="{BB962C8B-B14F-4D97-AF65-F5344CB8AC3E}">
        <p14:creationId xmlns:p14="http://schemas.microsoft.com/office/powerpoint/2010/main" val="2890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63979" y="6554979"/>
            <a:ext cx="506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 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://www.npmjs.com/package/react-custom-modal-by-msparkystevens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90" name="Groupe 89"/>
          <p:cNvGrpSpPr/>
          <p:nvPr/>
        </p:nvGrpSpPr>
        <p:grpSpPr>
          <a:xfrm>
            <a:off x="0" y="1686459"/>
            <a:ext cx="11370584" cy="3970318"/>
            <a:chOff x="0" y="1452999"/>
            <a:chExt cx="11370584" cy="3970318"/>
          </a:xfrm>
        </p:grpSpPr>
        <p:grpSp>
          <p:nvGrpSpPr>
            <p:cNvPr id="2" name="Groupe 1"/>
            <p:cNvGrpSpPr/>
            <p:nvPr/>
          </p:nvGrpSpPr>
          <p:grpSpPr>
            <a:xfrm>
              <a:off x="900283" y="1488958"/>
              <a:ext cx="6015561" cy="3786837"/>
              <a:chOff x="3068457" y="1669834"/>
              <a:chExt cx="6015561" cy="3786837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182819" y="555472"/>
                <a:ext cx="3786837" cy="6015561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823" y="1815849"/>
                <a:ext cx="5019995" cy="3483952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6926405" y="1452999"/>
              <a:ext cx="4444179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latin typeface="Abhaya Libre" panose="02000603000000000000" pitchFamily="2" charset="77"/>
                </a:rPr>
                <a:t>On peux  modifier la modale </a:t>
              </a:r>
              <a:r>
                <a:rPr lang="fr-FR" sz="1200" dirty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>
                  <a:latin typeface="Abhaya Libre" panose="02000603000000000000" pitchFamily="2" charset="77"/>
                </a:rPr>
                <a:t>modalTheme</a:t>
              </a:r>
              <a:r>
                <a:rPr lang="fr-FR" sz="1200" b="1" i="1" dirty="0">
                  <a:latin typeface="Abhaya Libre" panose="02000603000000000000" pitchFamily="2" charset="77"/>
                </a:rPr>
                <a:t> </a:t>
              </a:r>
              <a:r>
                <a:rPr lang="fr-FR" sz="1200" dirty="0" smtClean="0">
                  <a:latin typeface="Abhaya Libre" panose="02000603000000000000" pitchFamily="2" charset="77"/>
                </a:rPr>
                <a:t>) :</a:t>
              </a:r>
            </a:p>
            <a:p>
              <a:endParaRPr lang="fr-FR" sz="1200" dirty="0" smtClean="0">
                <a:latin typeface="Abhaya Libre" panose="02000603000000000000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pageBg </a:t>
              </a:r>
              <a:r>
                <a:rPr lang="en-GB" sz="1200" dirty="0" smtClean="0">
                  <a:latin typeface="Abhaya Libre" panose="02000603000000000000" pitchFamily="2" charset="77"/>
                </a:rPr>
                <a:t>) </a:t>
              </a:r>
              <a:r>
                <a:rPr lang="fr-FR" sz="1200" dirty="0" smtClean="0">
                  <a:latin typeface="Abhaya Libre" panose="02000603000000000000" pitchFamily="2" charset="77"/>
                </a:rPr>
                <a:t>Changer </a:t>
              </a:r>
              <a:r>
                <a:rPr lang="fr-FR" sz="1200" dirty="0">
                  <a:latin typeface="Abhaya Libre" panose="02000603000000000000" pitchFamily="2" charset="77"/>
                </a:rPr>
                <a:t>la couleur d'arrière-plan de la page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>
                  <a:latin typeface="Abhaya Libre" panose="02000603000000000000" pitchFamily="2" charset="77"/>
                </a:rPr>
                <a:t>modalBtnColor </a:t>
              </a:r>
              <a:r>
                <a:rPr lang="en-GB" sz="1200" dirty="0">
                  <a:latin typeface="Abhaya Libre" panose="02000603000000000000" pitchFamily="2" charset="77"/>
                </a:rPr>
                <a:t>) </a:t>
              </a:r>
              <a:r>
                <a:rPr lang="fr-FR" sz="1200" dirty="0">
                  <a:latin typeface="Abhaya Libre" panose="02000603000000000000" pitchFamily="2" charset="77"/>
                </a:rPr>
                <a:t>Modifier la couleur du bouton de fermeture de la modale (X).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modalBg</a:t>
              </a:r>
              <a:r>
                <a:rPr lang="en-GB" sz="1200" dirty="0" smtClean="0">
                  <a:latin typeface="Abhaya Libre" panose="02000603000000000000" pitchFamily="2" charset="77"/>
                </a:rPr>
                <a:t>  ) </a:t>
              </a:r>
              <a:r>
                <a:rPr lang="fr-FR" sz="1200" dirty="0" smtClean="0">
                  <a:latin typeface="Abhaya Libre" panose="02000603000000000000" pitchFamily="2" charset="77"/>
                </a:rPr>
                <a:t>Changer </a:t>
              </a:r>
              <a:r>
                <a:rPr lang="fr-FR" sz="1200" dirty="0">
                  <a:latin typeface="Abhaya Libre" panose="02000603000000000000" pitchFamily="2" charset="77"/>
                </a:rPr>
                <a:t>la couleur du corps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  <a:endParaRPr lang="fr-FR" sz="1200" dirty="0">
                <a:latin typeface="Abhaya Libre" panose="02000603000000000000" pitchFamily="2" charset="77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modalBorder</a:t>
              </a:r>
              <a:r>
                <a:rPr lang="en-GB" sz="1200" dirty="0" smtClean="0">
                  <a:latin typeface="Abhaya Libre" panose="02000603000000000000" pitchFamily="2" charset="77"/>
                </a:rPr>
                <a:t> )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Modifier </a:t>
              </a:r>
              <a:r>
                <a:rPr lang="fr-FR" sz="1200" dirty="0">
                  <a:latin typeface="Abhaya Libre" panose="02000603000000000000" pitchFamily="2" charset="77"/>
                </a:rPr>
                <a:t>le contour de la bordure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>
                  <a:latin typeface="Abhaya Libre" panose="02000603000000000000" pitchFamily="2" charset="77"/>
                </a:rPr>
                <a:t>modalTxt </a:t>
              </a:r>
              <a:r>
                <a:rPr lang="en-GB" sz="1200" dirty="0">
                  <a:latin typeface="Abhaya Libre" panose="02000603000000000000" pitchFamily="2" charset="77"/>
                </a:rPr>
                <a:t> ) </a:t>
              </a:r>
              <a:r>
                <a:rPr lang="fr-FR" sz="1200" dirty="0">
                  <a:latin typeface="Abhaya Libre" panose="02000603000000000000" pitchFamily="2" charset="77"/>
                </a:rPr>
                <a:t>Changer la couleur du texte de la modale</a:t>
              </a:r>
              <a:r>
                <a:rPr lang="fr-FR" sz="1200" dirty="0" smtClean="0">
                  <a:latin typeface="Abhaya Libre" panose="02000603000000000000" pitchFamily="2" charset="7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>
                  <a:latin typeface="Abhaya Libre" panose="02000603000000000000" pitchFamily="2" charset="77"/>
                </a:rPr>
                <a:t>modalRadius</a:t>
              </a:r>
              <a:r>
                <a:rPr lang="fr-FR" sz="1200" dirty="0">
                  <a:latin typeface="Abhaya Libre" panose="02000603000000000000" pitchFamily="2" charset="77"/>
                </a:rPr>
                <a:t> ) Ajouter/supprimer le rayon de bordure par défaut de la modale.</a:t>
              </a: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en-GB" sz="1200" b="1" i="1" dirty="0" smtClean="0">
                  <a:latin typeface="Abhaya Libre" panose="02000603000000000000" pitchFamily="2" charset="77"/>
                </a:rPr>
                <a:t>modalShadow</a:t>
              </a:r>
              <a:r>
                <a:rPr lang="en-GB" sz="1200" dirty="0" smtClean="0">
                  <a:latin typeface="Abhaya Libre" panose="02000603000000000000" pitchFamily="2" charset="77"/>
                </a:rPr>
                <a:t> )  </a:t>
              </a:r>
              <a:r>
                <a:rPr lang="fr-FR" sz="1200" dirty="0" smtClean="0">
                  <a:latin typeface="Abhaya Libre" panose="02000603000000000000" pitchFamily="2" charset="77"/>
                </a:rPr>
                <a:t>Ajouter/supprimer/modifier </a:t>
              </a:r>
              <a:r>
                <a:rPr lang="fr-FR" sz="1200" dirty="0">
                  <a:latin typeface="Abhaya Libre" panose="02000603000000000000" pitchFamily="2" charset="77"/>
                </a:rPr>
                <a:t>l'ombre de la boîte de la modale.</a:t>
              </a:r>
            </a:p>
            <a:p>
              <a:pPr marL="87313" indent="-87313">
                <a:lnSpc>
                  <a:spcPct val="150000"/>
                </a:lnSpc>
              </a:pPr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animation</a:t>
              </a:r>
              <a:r>
                <a:rPr lang="fr-FR" sz="1200" dirty="0" smtClean="0">
                  <a:latin typeface="Abhaya Libre" panose="02000603000000000000" pitchFamily="2" charset="77"/>
                </a:rPr>
                <a:t> ) Ajouter/supprimer l'animation </a:t>
              </a:r>
              <a:r>
                <a:rPr lang="fr-FR" sz="1200" dirty="0">
                  <a:latin typeface="Abhaya Libre" panose="02000603000000000000" pitchFamily="2" charset="77"/>
                </a:rPr>
                <a:t>par défaut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 (animation </a:t>
              </a:r>
              <a:r>
                <a:rPr lang="fr-FR" sz="1200" dirty="0">
                  <a:latin typeface="Abhaya Libre" panose="02000603000000000000" pitchFamily="2" charset="77"/>
                </a:rPr>
                <a:t>: la modale descend dans la vue)</a:t>
              </a:r>
            </a:p>
            <a:p>
              <a:endParaRPr lang="fr-FR" sz="1200" dirty="0">
                <a:latin typeface="Abhaya Libre" panose="02000603000000000000" pitchFamily="2" charset="77"/>
              </a:endParaRPr>
            </a:p>
          </p:txBody>
        </p:sp>
        <p:cxnSp>
          <p:nvCxnSpPr>
            <p:cNvPr id="6" name="Connecteur droit avec flèche 5"/>
            <p:cNvCxnSpPr/>
            <p:nvPr/>
          </p:nvCxnSpPr>
          <p:spPr>
            <a:xfrm flipH="1">
              <a:off x="5126806" y="2854156"/>
              <a:ext cx="1896874" cy="17654"/>
            </a:xfrm>
            <a:prstGeom prst="straightConnector1">
              <a:avLst/>
            </a:prstGeom>
            <a:ln w="952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 flipH="1" flipV="1">
              <a:off x="5789488" y="2033275"/>
              <a:ext cx="1234192" cy="3717"/>
            </a:xfrm>
            <a:prstGeom prst="straightConnector1">
              <a:avLst/>
            </a:prstGeom>
            <a:ln w="9525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>
              <a:off x="5220000" y="2322280"/>
              <a:ext cx="1803680" cy="19677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0" y="2572654"/>
              <a:ext cx="23670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logo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 Ajouter </a:t>
              </a:r>
              <a:r>
                <a:rPr lang="fr-FR" sz="1200" dirty="0">
                  <a:latin typeface="Abhaya Libre" panose="02000603000000000000" pitchFamily="2" charset="77"/>
                </a:rPr>
                <a:t>un logo pour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 algn="r"/>
              <a:endParaRPr lang="fr-FR" sz="1200" dirty="0">
                <a:latin typeface="Abhaya Libre" panose="02000603000000000000" pitchFamily="2" charset="77"/>
              </a:endParaRP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err="1" smtClean="0">
                  <a:latin typeface="Abhaya Libre" panose="02000603000000000000" pitchFamily="2" charset="77"/>
                </a:rPr>
                <a:t>heading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Modifier </a:t>
              </a:r>
              <a:r>
                <a:rPr lang="fr-FR" sz="1200" dirty="0">
                  <a:latin typeface="Abhaya Libre" panose="02000603000000000000" pitchFamily="2" charset="77"/>
                </a:rPr>
                <a:t>le titre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modale.</a:t>
              </a:r>
            </a:p>
            <a:p>
              <a:pPr algn="r"/>
              <a:endParaRPr lang="fr-FR" sz="1200" dirty="0">
                <a:latin typeface="Abhaya Libre" panose="02000603000000000000" pitchFamily="2" charset="77"/>
              </a:endParaRP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( </a:t>
              </a:r>
              <a:r>
                <a:rPr lang="fr-FR" sz="1200" b="1" i="1" dirty="0" smtClean="0">
                  <a:latin typeface="Abhaya Libre" panose="02000603000000000000" pitchFamily="2" charset="77"/>
                </a:rPr>
                <a:t>message</a:t>
              </a:r>
              <a:r>
                <a:rPr lang="fr-FR" sz="1200" dirty="0" smtClean="0">
                  <a:latin typeface="Abhaya Libre" panose="02000603000000000000" pitchFamily="2" charset="77"/>
                </a:rPr>
                <a:t> )</a:t>
              </a:r>
            </a:p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Ajouter </a:t>
              </a:r>
              <a:r>
                <a:rPr lang="fr-FR" sz="1200" dirty="0">
                  <a:latin typeface="Abhaya Libre" panose="02000603000000000000" pitchFamily="2" charset="77"/>
                </a:rPr>
                <a:t>un message </a:t>
              </a:r>
              <a:r>
                <a:rPr lang="fr-FR" sz="1200" dirty="0" smtClean="0">
                  <a:latin typeface="Abhaya Libre" panose="02000603000000000000" pitchFamily="2" charset="77"/>
                </a:rPr>
                <a:t>secondaire.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flipH="1">
              <a:off x="5415064" y="3105542"/>
              <a:ext cx="1608616" cy="673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4773038" y="3419066"/>
              <a:ext cx="2250642" cy="25113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>
              <a:endCxn id="49" idx="6"/>
            </p:cNvCxnSpPr>
            <p:nvPr/>
          </p:nvCxnSpPr>
          <p:spPr>
            <a:xfrm flipH="1">
              <a:off x="5448361" y="3670113"/>
              <a:ext cx="1562350" cy="678583"/>
            </a:xfrm>
            <a:prstGeom prst="straightConnector1">
              <a:avLst/>
            </a:prstGeom>
            <a:ln w="9525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>
              <a:off x="5178288" y="4228113"/>
              <a:ext cx="1845392" cy="287565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 bwMode="auto">
            <a:xfrm>
              <a:off x="5207030" y="4228030"/>
              <a:ext cx="241331" cy="241331"/>
            </a:xfrm>
            <a:prstGeom prst="ellipse">
              <a:avLst/>
            </a:prstGeom>
            <a:noFill/>
            <a:ln>
              <a:solidFill>
                <a:srgbClr val="92278F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>
                <a:noFill/>
              </a:endParaRPr>
            </a:p>
          </p:txBody>
        </p:sp>
        <p:cxnSp>
          <p:nvCxnSpPr>
            <p:cNvPr id="70" name="Connecteur droit avec flèche 69"/>
            <p:cNvCxnSpPr/>
            <p:nvPr/>
          </p:nvCxnSpPr>
          <p:spPr>
            <a:xfrm>
              <a:off x="2308698" y="3947003"/>
              <a:ext cx="567733" cy="11333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>
              <a:off x="2341125" y="3357484"/>
              <a:ext cx="778212" cy="23344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>
              <a:off x="2308698" y="2783993"/>
              <a:ext cx="1199745" cy="475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6554980"/>
            <a:ext cx="6915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latin typeface="Abhaya Libre" panose="02000603000000000000" pitchFamily="2" charset="77"/>
              </a:rPr>
              <a:t>Remarque</a:t>
            </a:r>
            <a:r>
              <a:rPr lang="fr-FR" sz="1200" dirty="0">
                <a:latin typeface="Abhaya Libre" panose="02000603000000000000" pitchFamily="2" charset="77"/>
              </a:rPr>
              <a:t> : le piège du focus est déjà appliqué à la modale pour les utilisateurs du clavier.</a:t>
            </a:r>
          </a:p>
        </p:txBody>
      </p:sp>
    </p:spTree>
    <p:extLst>
      <p:ext uri="{BB962C8B-B14F-4D97-AF65-F5344CB8AC3E}">
        <p14:creationId xmlns:p14="http://schemas.microsoft.com/office/powerpoint/2010/main" val="42289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4645" y="608056"/>
            <a:ext cx="3786837" cy="6015561"/>
          </a:xfrm>
          <a:prstGeom prst="rect">
            <a:avLst/>
          </a:prstGeom>
        </p:spPr>
      </p:pic>
      <p:pic>
        <p:nvPicPr>
          <p:cNvPr id="43" name="Image 4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00" y="1843200"/>
            <a:ext cx="5018400" cy="348480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884" y="2536725"/>
            <a:ext cx="80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C000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Objet</a:t>
            </a:r>
            <a:endParaRPr lang="fr-FR" sz="1200" dirty="0">
              <a:solidFill>
                <a:srgbClr val="FFC000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3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fenêtre modale -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Query.modal.js en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926405" y="1686459"/>
            <a:ext cx="4444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On peux  modifier la modale ( </a:t>
            </a:r>
            <a:r>
              <a:rPr lang="fr-FR" sz="1200" b="1" i="1" dirty="0" err="1" smtClean="0">
                <a:latin typeface="Abhaya Libre" panose="02000603000000000000" pitchFamily="2" charset="77"/>
              </a:rPr>
              <a:t>modalTheme</a:t>
            </a:r>
            <a:r>
              <a:rPr lang="fr-FR" sz="1200" b="1" i="1" dirty="0" smtClean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):</a:t>
            </a:r>
          </a:p>
          <a:p>
            <a:endParaRPr lang="fr-FR" sz="1200" dirty="0" smtClean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pageBg </a:t>
            </a:r>
            <a:r>
              <a:rPr lang="en-GB" sz="1200" dirty="0" smtClean="0">
                <a:latin typeface="Abhaya Libre" panose="02000603000000000000" pitchFamily="2" charset="77"/>
              </a:rPr>
              <a:t>) </a:t>
            </a:r>
            <a:r>
              <a:rPr lang="fr-FR" sz="1200" dirty="0" smtClean="0">
                <a:latin typeface="Abhaya Libre" panose="02000603000000000000" pitchFamily="2" charset="77"/>
              </a:rPr>
              <a:t>Changer </a:t>
            </a:r>
            <a:r>
              <a:rPr lang="fr-FR" sz="1200" dirty="0">
                <a:latin typeface="Abhaya Libre" panose="02000603000000000000" pitchFamily="2" charset="77"/>
              </a:rPr>
              <a:t>la couleur d'arrière-plan de la page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>
                <a:latin typeface="Abhaya Libre" panose="02000603000000000000" pitchFamily="2" charset="77"/>
              </a:rPr>
              <a:t>modalBtnColor </a:t>
            </a:r>
            <a:r>
              <a:rPr lang="en-GB" sz="1200" dirty="0">
                <a:latin typeface="Abhaya Libre" panose="02000603000000000000" pitchFamily="2" charset="77"/>
              </a:rPr>
              <a:t>) </a:t>
            </a:r>
            <a:r>
              <a:rPr lang="fr-FR" sz="1200" dirty="0">
                <a:latin typeface="Abhaya Libre" panose="02000603000000000000" pitchFamily="2" charset="77"/>
              </a:rPr>
              <a:t>Modifier la couleur du bouton de fermeture de la modale (X).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modalBg</a:t>
            </a:r>
            <a:r>
              <a:rPr lang="en-GB" sz="1200" dirty="0" smtClean="0">
                <a:latin typeface="Abhaya Libre" panose="02000603000000000000" pitchFamily="2" charset="77"/>
              </a:rPr>
              <a:t>  ) </a:t>
            </a:r>
            <a:r>
              <a:rPr lang="fr-FR" sz="1200" dirty="0" smtClean="0">
                <a:latin typeface="Abhaya Libre" panose="02000603000000000000" pitchFamily="2" charset="77"/>
              </a:rPr>
              <a:t>Changer </a:t>
            </a:r>
            <a:r>
              <a:rPr lang="fr-FR" sz="1200" dirty="0">
                <a:latin typeface="Abhaya Libre" panose="02000603000000000000" pitchFamily="2" charset="77"/>
              </a:rPr>
              <a:t>la couleur du corps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  <a:endParaRPr lang="fr-FR" sz="1200" dirty="0">
              <a:latin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modalBorder</a:t>
            </a:r>
            <a:r>
              <a:rPr lang="en-GB" sz="1200" dirty="0" smtClean="0">
                <a:latin typeface="Abhaya Libre" panose="02000603000000000000" pitchFamily="2" charset="77"/>
              </a:rPr>
              <a:t> ) </a:t>
            </a:r>
            <a:r>
              <a:rPr lang="fr-FR" sz="1200" dirty="0" smtClean="0">
                <a:latin typeface="Abhaya Libre" panose="02000603000000000000" pitchFamily="2" charset="77"/>
              </a:rPr>
              <a:t>Modifier </a:t>
            </a:r>
            <a:r>
              <a:rPr lang="fr-FR" sz="1200" dirty="0">
                <a:latin typeface="Abhaya Libre" panose="02000603000000000000" pitchFamily="2" charset="77"/>
              </a:rPr>
              <a:t>le contour de la bordure de la </a:t>
            </a:r>
            <a:r>
              <a:rPr lang="fr-FR" sz="1200" dirty="0" smtClean="0">
                <a:latin typeface="Abhaya Libre" panose="02000603000000000000" pitchFamily="2" charset="77"/>
              </a:rPr>
              <a:t>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>
                <a:latin typeface="Abhaya Libre" panose="02000603000000000000" pitchFamily="2" charset="77"/>
              </a:rPr>
              <a:t>modalTxt </a:t>
            </a:r>
            <a:r>
              <a:rPr lang="en-GB" sz="1200" dirty="0">
                <a:latin typeface="Abhaya Libre" panose="02000603000000000000" pitchFamily="2" charset="77"/>
              </a:rPr>
              <a:t> ) </a:t>
            </a:r>
            <a:r>
              <a:rPr lang="fr-FR" sz="1200" dirty="0">
                <a:latin typeface="Abhaya Libre" panose="02000603000000000000" pitchFamily="2" charset="77"/>
              </a:rPr>
              <a:t>Changer la couleur du texte de la modale</a:t>
            </a:r>
            <a:r>
              <a:rPr lang="fr-FR" sz="1200" dirty="0" smtClean="0">
                <a:latin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fr-FR" sz="1200" b="1" i="1" dirty="0" err="1">
                <a:latin typeface="Abhaya Libre" panose="02000603000000000000" pitchFamily="2" charset="77"/>
              </a:rPr>
              <a:t>modalRadius</a:t>
            </a:r>
            <a:r>
              <a:rPr lang="fr-FR" sz="1200" dirty="0">
                <a:latin typeface="Abhaya Libre" panose="02000603000000000000" pitchFamily="2" charset="77"/>
              </a:rPr>
              <a:t> ) Ajouter/supprimer le rayon de bordure par défaut de la modale.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en-GB" sz="1200" b="1" i="1" dirty="0" smtClean="0">
                <a:latin typeface="Abhaya Libre" panose="02000603000000000000" pitchFamily="2" charset="77"/>
              </a:rPr>
              <a:t>modalShadow</a:t>
            </a:r>
            <a:r>
              <a:rPr lang="en-GB" sz="1200" dirty="0" smtClean="0">
                <a:latin typeface="Abhaya Libre" panose="02000603000000000000" pitchFamily="2" charset="77"/>
              </a:rPr>
              <a:t> )  </a:t>
            </a:r>
            <a:r>
              <a:rPr lang="fr-FR" sz="1200" dirty="0" smtClean="0">
                <a:latin typeface="Abhaya Libre" panose="02000603000000000000" pitchFamily="2" charset="77"/>
              </a:rPr>
              <a:t>Ajouter/supprimer/modifier </a:t>
            </a:r>
            <a:r>
              <a:rPr lang="fr-FR" sz="1200" dirty="0">
                <a:latin typeface="Abhaya Libre" panose="02000603000000000000" pitchFamily="2" charset="77"/>
              </a:rPr>
              <a:t>l'ombre de la boîte de la modale.</a:t>
            </a:r>
          </a:p>
          <a:p>
            <a:pPr marL="87313" indent="-87313">
              <a:lnSpc>
                <a:spcPct val="150000"/>
              </a:lnSpc>
            </a:pPr>
            <a:r>
              <a:rPr lang="fr-FR" sz="1200" dirty="0" smtClean="0">
                <a:latin typeface="Abhaya Libre" panose="02000603000000000000" pitchFamily="2" charset="77"/>
              </a:rPr>
              <a:t>( </a:t>
            </a:r>
            <a:r>
              <a:rPr lang="fr-FR" sz="1200" b="1" i="1" dirty="0" smtClean="0">
                <a:latin typeface="Abhaya Libre" panose="02000603000000000000" pitchFamily="2" charset="77"/>
              </a:rPr>
              <a:t>animation</a:t>
            </a:r>
            <a:r>
              <a:rPr lang="fr-FR" sz="1200" dirty="0" smtClean="0">
                <a:latin typeface="Abhaya Libre" panose="02000603000000000000" pitchFamily="2" charset="77"/>
              </a:rPr>
              <a:t> ) Ajouter/supprimer l'animation </a:t>
            </a:r>
            <a:r>
              <a:rPr lang="fr-FR" sz="1200" dirty="0">
                <a:latin typeface="Abhaya Libre" panose="02000603000000000000" pitchFamily="2" charset="77"/>
              </a:rPr>
              <a:t>par défaut de la </a:t>
            </a:r>
            <a:r>
              <a:rPr lang="fr-FR" sz="1200" dirty="0" smtClean="0">
                <a:latin typeface="Abhaya Libre" panose="02000603000000000000" pitchFamily="2" charset="77"/>
              </a:rPr>
              <a:t>modale. (animation </a:t>
            </a:r>
            <a:r>
              <a:rPr lang="fr-FR" sz="1200" dirty="0">
                <a:latin typeface="Abhaya Libre" panose="02000603000000000000" pitchFamily="2" charset="77"/>
              </a:rPr>
              <a:t>: la modale descend dans la vue)</a:t>
            </a:r>
          </a:p>
          <a:p>
            <a:endParaRPr lang="fr-FR" sz="1200" dirty="0">
              <a:latin typeface="Abhaya Libre" panose="02000603000000000000" pitchFamily="2" charset="77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6033817" y="2270453"/>
            <a:ext cx="989863" cy="200568"/>
          </a:xfrm>
          <a:prstGeom prst="straightConnector1">
            <a:avLst/>
          </a:prstGeom>
          <a:ln w="952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5477225" y="2555740"/>
            <a:ext cx="1546455" cy="340370"/>
          </a:xfrm>
          <a:prstGeom prst="straightConnector1">
            <a:avLst/>
          </a:prstGeom>
          <a:ln w="952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-239339" y="4236899"/>
            <a:ext cx="122124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err="1" smtClean="0">
                <a:latin typeface="Abhaya Libre" panose="02000603000000000000" pitchFamily="2" charset="77"/>
              </a:rPr>
              <a:t>closeModal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err="1" smtClean="0">
                <a:latin typeface="Abhaya Libre" panose="02000603000000000000" pitchFamily="2" charset="77"/>
              </a:rPr>
              <a:t>modalTheme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  <a:endParaRPr lang="fr-FR" sz="1050" dirty="0" smtClean="0">
              <a:latin typeface="Abhaya Libre" panose="02000603000000000000" pitchFamily="2" charset="77"/>
            </a:endParaRP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>
                <a:latin typeface="Abhaya Libre" panose="02000603000000000000" pitchFamily="2" charset="77"/>
              </a:rPr>
              <a:t>logo</a:t>
            </a:r>
            <a:r>
              <a:rPr lang="fr-FR" sz="1050" dirty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 err="1" smtClean="0">
                <a:latin typeface="Abhaya Libre" panose="02000603000000000000" pitchFamily="2" charset="77"/>
              </a:rPr>
              <a:t>heading</a:t>
            </a:r>
            <a:r>
              <a:rPr lang="fr-FR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fr-FR" sz="1050" dirty="0" smtClean="0">
                <a:latin typeface="Abhaya Libre" panose="02000603000000000000" pitchFamily="2" charset="77"/>
              </a:rPr>
              <a:t>( </a:t>
            </a:r>
            <a:r>
              <a:rPr lang="fr-FR" sz="1050" b="1" i="1" dirty="0" smtClean="0">
                <a:latin typeface="Abhaya Libre" panose="02000603000000000000" pitchFamily="2" charset="77"/>
              </a:rPr>
              <a:t>message</a:t>
            </a:r>
            <a:r>
              <a:rPr lang="fr-FR" sz="1050" dirty="0" smtClean="0">
                <a:latin typeface="Abhaya Libre" panose="02000603000000000000" pitchFamily="2" charset="77"/>
              </a:rPr>
              <a:t> )</a:t>
            </a:r>
          </a:p>
          <a:p>
            <a:pPr algn="r"/>
            <a:r>
              <a:rPr lang="en-GB" sz="1050" dirty="0" smtClean="0">
                <a:latin typeface="Abhaya Libre" panose="02000603000000000000" pitchFamily="2" charset="77"/>
              </a:rPr>
              <a:t>( </a:t>
            </a:r>
            <a:r>
              <a:rPr lang="en-GB" sz="1050" b="1" i="1" dirty="0" smtClean="0">
                <a:latin typeface="Abhaya Libre" panose="02000603000000000000" pitchFamily="2" charset="77"/>
              </a:rPr>
              <a:t>animation</a:t>
            </a:r>
            <a:r>
              <a:rPr lang="en-GB" sz="1050" dirty="0" smtClean="0">
                <a:latin typeface="Abhaya Libre" panose="02000603000000000000" pitchFamily="2" charset="77"/>
              </a:rPr>
              <a:t> )</a:t>
            </a:r>
            <a:endParaRPr lang="fr-FR" sz="1050" dirty="0">
              <a:latin typeface="Abhaya Libre" panose="02000603000000000000" pitchFamily="2" charset="77"/>
            </a:endParaRPr>
          </a:p>
        </p:txBody>
      </p:sp>
      <p:cxnSp>
        <p:nvCxnSpPr>
          <p:cNvPr id="14" name="Connecteur en angle 13"/>
          <p:cNvCxnSpPr/>
          <p:nvPr/>
        </p:nvCxnSpPr>
        <p:spPr>
          <a:xfrm rot="10800000">
            <a:off x="5033790" y="2806114"/>
            <a:ext cx="1965428" cy="548178"/>
          </a:xfrm>
          <a:prstGeom prst="bentConnector3">
            <a:avLst>
              <a:gd name="adj1" fmla="val 67738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2"/>
          <p:cNvCxnSpPr/>
          <p:nvPr/>
        </p:nvCxnSpPr>
        <p:spPr>
          <a:xfrm rot="10800000">
            <a:off x="5207030" y="2584174"/>
            <a:ext cx="1816650" cy="503442"/>
          </a:xfrm>
          <a:prstGeom prst="bentConnector3">
            <a:avLst>
              <a:gd name="adj1" fmla="val 3821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/>
          <p:nvPr/>
        </p:nvCxnSpPr>
        <p:spPr>
          <a:xfrm rot="10800000">
            <a:off x="4871704" y="2689174"/>
            <a:ext cx="2116271" cy="9439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/>
          <p:nvPr/>
        </p:nvCxnSpPr>
        <p:spPr>
          <a:xfrm rot="10800000">
            <a:off x="4871704" y="3131128"/>
            <a:ext cx="2127514" cy="793173"/>
          </a:xfrm>
          <a:prstGeom prst="bentConnector3">
            <a:avLst>
              <a:gd name="adj1" fmla="val 9151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en angle 40"/>
          <p:cNvCxnSpPr/>
          <p:nvPr/>
        </p:nvCxnSpPr>
        <p:spPr>
          <a:xfrm rot="10800000">
            <a:off x="4871705" y="3030683"/>
            <a:ext cx="2116271" cy="1433945"/>
          </a:xfrm>
          <a:prstGeom prst="bentConnector3">
            <a:avLst>
              <a:gd name="adj1" fmla="val 73077"/>
            </a:avLst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5656777"/>
            <a:ext cx="298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Abhaya Libre" panose="02000603000000000000" pitchFamily="2" charset="77"/>
              </a:rPr>
              <a:t>Modal.propTypes</a:t>
            </a:r>
            <a:r>
              <a:rPr lang="en-GB" sz="1200" dirty="0">
                <a:latin typeface="Abhaya Libre" panose="02000603000000000000" pitchFamily="2" charset="77"/>
              </a:rPr>
              <a:t> = {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</a:t>
            </a:r>
            <a:r>
              <a:rPr lang="en-GB" sz="1200" dirty="0" err="1">
                <a:latin typeface="Abhaya Libre" panose="02000603000000000000" pitchFamily="2" charset="77"/>
              </a:rPr>
              <a:t>closeModal</a:t>
            </a:r>
            <a:r>
              <a:rPr lang="en-GB" sz="1200" dirty="0">
                <a:latin typeface="Abhaya Libre" panose="02000603000000000000" pitchFamily="2" charset="77"/>
              </a:rPr>
              <a:t>: </a:t>
            </a:r>
            <a:r>
              <a:rPr lang="en-GB" sz="1200" dirty="0" err="1">
                <a:latin typeface="Abhaya Libre" panose="02000603000000000000" pitchFamily="2" charset="77"/>
              </a:rPr>
              <a:t>PropTypes.func.isRequired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</a:t>
            </a:r>
            <a:r>
              <a:rPr lang="en-GB" sz="1200" dirty="0" err="1">
                <a:latin typeface="Abhaya Libre" panose="02000603000000000000" pitchFamily="2" charset="77"/>
              </a:rPr>
              <a:t>modalTheme</a:t>
            </a:r>
            <a:r>
              <a:rPr lang="en-GB" sz="1200" dirty="0">
                <a:latin typeface="Abhaya Libre" panose="02000603000000000000" pitchFamily="2" charset="77"/>
              </a:rPr>
              <a:t>: </a:t>
            </a:r>
            <a:r>
              <a:rPr lang="en-GB" sz="1200" dirty="0" err="1">
                <a:latin typeface="Abhaya Libre" panose="02000603000000000000" pitchFamily="2" charset="77"/>
              </a:rPr>
              <a:t>PropTypes.object.isRequired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logo: </a:t>
            </a:r>
            <a:r>
              <a:rPr lang="en-GB" sz="1200" dirty="0" err="1">
                <a:latin typeface="Abhaya Libre" panose="02000603000000000000" pitchFamily="2" charset="77"/>
              </a:rPr>
              <a:t>PropTypes.string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heading: </a:t>
            </a:r>
            <a:r>
              <a:rPr lang="en-GB" sz="1200" dirty="0" err="1">
                <a:latin typeface="Abhaya Libre" panose="02000603000000000000" pitchFamily="2" charset="77"/>
              </a:rPr>
              <a:t>PropTypes.string.isRequired</a:t>
            </a:r>
            <a:r>
              <a:rPr lang="en-GB" sz="1200" dirty="0">
                <a:latin typeface="Abhaya Libre" panose="02000603000000000000" pitchFamily="2" charset="77"/>
              </a:rPr>
              <a:t>,</a:t>
            </a:r>
          </a:p>
          <a:p>
            <a:r>
              <a:rPr lang="en-GB" sz="1200" dirty="0">
                <a:latin typeface="Abhaya Libre" panose="02000603000000000000" pitchFamily="2" charset="77"/>
              </a:rPr>
              <a:t>  message : </a:t>
            </a:r>
            <a:r>
              <a:rPr lang="en-GB" sz="1200" dirty="0" err="1">
                <a:latin typeface="Abhaya Libre" panose="02000603000000000000" pitchFamily="2" charset="77"/>
              </a:rPr>
              <a:t>PropTypes.string</a:t>
            </a:r>
            <a:r>
              <a:rPr lang="en-GB" sz="1200" dirty="0" smtClean="0">
                <a:latin typeface="Abhaya Libre" panose="02000603000000000000" pitchFamily="2" charset="77"/>
              </a:rPr>
              <a:t>, }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52" name="Accolade ouvrante 51"/>
          <p:cNvSpPr/>
          <p:nvPr/>
        </p:nvSpPr>
        <p:spPr>
          <a:xfrm>
            <a:off x="1098508" y="4354698"/>
            <a:ext cx="527774" cy="748703"/>
          </a:xfrm>
          <a:prstGeom prst="leftBrace">
            <a:avLst>
              <a:gd name="adj1" fmla="val 8333"/>
              <a:gd name="adj2" fmla="val 5311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ccolade ouvrante 53"/>
          <p:cNvSpPr/>
          <p:nvPr/>
        </p:nvSpPr>
        <p:spPr>
          <a:xfrm>
            <a:off x="1293872" y="2301675"/>
            <a:ext cx="328358" cy="860674"/>
          </a:xfrm>
          <a:prstGeom prst="leftBrac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en angle 60"/>
          <p:cNvCxnSpPr>
            <a:stCxn id="54" idx="1"/>
          </p:cNvCxnSpPr>
          <p:nvPr/>
        </p:nvCxnSpPr>
        <p:spPr>
          <a:xfrm rot="10800000" flipV="1">
            <a:off x="55232" y="2732011"/>
            <a:ext cx="1238640" cy="1674291"/>
          </a:xfrm>
          <a:prstGeom prst="bentConnector2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63979" y="6554979"/>
            <a:ext cx="506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latin typeface="Abhaya Libre" panose="02000603000000000000" pitchFamily="2" charset="77"/>
              </a:rPr>
              <a:t> https</a:t>
            </a:r>
            <a:r>
              <a:rPr lang="en-GB" sz="1200" dirty="0">
                <a:latin typeface="Abhaya Libre" panose="02000603000000000000" pitchFamily="2" charset="77"/>
              </a:rPr>
              <a:t>://www.npmjs.com/package/react-custom-modal-by-msparkystevens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2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12395880" y="-230144"/>
            <a:ext cx="1423131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– </a:t>
            </a:r>
            <a:r>
              <a:rPr lang="fr-FR" sz="36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Redux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store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81001"/>
            <a:ext cx="11678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Abhaya Libre" panose="02000603000000000000" pitchFamily="2" charset="77"/>
              </a:rPr>
              <a:t>Redux</a:t>
            </a:r>
            <a:r>
              <a:rPr lang="fr-FR" sz="1200" dirty="0" smtClean="0">
                <a:latin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</a:rPr>
              <a:t>Toolkit</a:t>
            </a:r>
            <a:r>
              <a:rPr lang="fr-FR" sz="1200" dirty="0">
                <a:latin typeface="Abhaya Libre" panose="02000603000000000000" pitchFamily="2" charset="77"/>
              </a:rPr>
              <a:t> permettent de combiner </a:t>
            </a:r>
            <a:r>
              <a:rPr lang="fr-FR" sz="1200" dirty="0" err="1">
                <a:latin typeface="Abhaya Libre" panose="02000603000000000000" pitchFamily="2" charset="77"/>
              </a:rPr>
              <a:t>createAction</a:t>
            </a:r>
            <a:r>
              <a:rPr lang="fr-FR" sz="1200" dirty="0">
                <a:latin typeface="Abhaya Libre" panose="02000603000000000000" pitchFamily="2" charset="77"/>
              </a:rPr>
              <a:t>  et </a:t>
            </a:r>
            <a:r>
              <a:rPr lang="fr-FR" sz="1200" dirty="0" err="1">
                <a:latin typeface="Abhaya Libre" panose="02000603000000000000" pitchFamily="2" charset="77"/>
              </a:rPr>
              <a:t>createReducer</a:t>
            </a:r>
            <a:r>
              <a:rPr lang="fr-FR" sz="1200" dirty="0">
                <a:latin typeface="Abhaya Libre" panose="02000603000000000000" pitchFamily="2" charset="77"/>
              </a:rPr>
              <a:t>  en un seul appel de fonction. Cela permet de définir les actions et le </a:t>
            </a:r>
            <a:r>
              <a:rPr lang="fr-FR" sz="1200" dirty="0" err="1" smtClean="0">
                <a:latin typeface="Abhaya Libre" panose="02000603000000000000" pitchFamily="2" charset="77"/>
              </a:rPr>
              <a:t>reducer</a:t>
            </a:r>
            <a:r>
              <a:rPr lang="fr-FR" sz="1200" dirty="0" smtClean="0">
                <a:latin typeface="Abhaya Libre" panose="02000603000000000000" pitchFamily="2" charset="77"/>
              </a:rPr>
              <a:t> qui </a:t>
            </a:r>
            <a:r>
              <a:rPr lang="fr-FR" sz="1200" dirty="0">
                <a:latin typeface="Abhaya Libre" panose="02000603000000000000" pitchFamily="2" charset="77"/>
              </a:rPr>
              <a:t>les accompagne, en une seule fois.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39" name="Groupe 38"/>
          <p:cNvGrpSpPr/>
          <p:nvPr/>
        </p:nvGrpSpPr>
        <p:grpSpPr>
          <a:xfrm>
            <a:off x="6261709" y="1212617"/>
            <a:ext cx="4470815" cy="4441804"/>
            <a:chOff x="5960289" y="1212617"/>
            <a:chExt cx="4470815" cy="4441804"/>
          </a:xfrm>
        </p:grpSpPr>
        <p:grpSp>
          <p:nvGrpSpPr>
            <p:cNvPr id="14" name="Groupe 13"/>
            <p:cNvGrpSpPr/>
            <p:nvPr/>
          </p:nvGrpSpPr>
          <p:grpSpPr>
            <a:xfrm>
              <a:off x="5960289" y="1212617"/>
              <a:ext cx="3954862" cy="2489612"/>
              <a:chOff x="4517858" y="3679345"/>
              <a:chExt cx="3954862" cy="2489612"/>
            </a:xfrm>
          </p:grpSpPr>
          <p:pic>
            <p:nvPicPr>
              <p:cNvPr id="41" name="Imag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250483" y="2946720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12" name="Image 11"/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603" y="3790151"/>
                <a:ext cx="3348000" cy="2268000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6476242" y="3164809"/>
              <a:ext cx="3954862" cy="2489612"/>
              <a:chOff x="1050826" y="1714819"/>
              <a:chExt cx="3954862" cy="2489612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783451" y="982194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8" name="Image 7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4257" y="1829703"/>
                <a:ext cx="3348000" cy="2268000"/>
              </a:xfrm>
              <a:prstGeom prst="rect">
                <a:avLst/>
              </a:prstGeom>
            </p:spPr>
          </p:pic>
        </p:grpSp>
      </p:grpSp>
      <p:grpSp>
        <p:nvGrpSpPr>
          <p:cNvPr id="50" name="Groupe 49"/>
          <p:cNvGrpSpPr/>
          <p:nvPr/>
        </p:nvGrpSpPr>
        <p:grpSpPr>
          <a:xfrm>
            <a:off x="1359745" y="1212617"/>
            <a:ext cx="4439691" cy="4441804"/>
            <a:chOff x="1359745" y="1212617"/>
            <a:chExt cx="4439691" cy="4441804"/>
          </a:xfrm>
        </p:grpSpPr>
        <p:grpSp>
          <p:nvGrpSpPr>
            <p:cNvPr id="34" name="Groupe 33"/>
            <p:cNvGrpSpPr/>
            <p:nvPr/>
          </p:nvGrpSpPr>
          <p:grpSpPr>
            <a:xfrm>
              <a:off x="1359745" y="1212617"/>
              <a:ext cx="3954862" cy="2489612"/>
              <a:chOff x="1359745" y="1212617"/>
              <a:chExt cx="3954862" cy="2489612"/>
            </a:xfrm>
          </p:grpSpPr>
          <p:pic>
            <p:nvPicPr>
              <p:cNvPr id="46" name="Image 4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92370" y="479992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32" name="Image 3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7693" y="1324800"/>
                <a:ext cx="3348000" cy="2268000"/>
              </a:xfrm>
              <a:prstGeom prst="rect">
                <a:avLst/>
              </a:prstGeom>
            </p:spPr>
          </p:pic>
        </p:grpSp>
        <p:grpSp>
          <p:nvGrpSpPr>
            <p:cNvPr id="38" name="Groupe 37"/>
            <p:cNvGrpSpPr/>
            <p:nvPr/>
          </p:nvGrpSpPr>
          <p:grpSpPr>
            <a:xfrm>
              <a:off x="1844574" y="3164809"/>
              <a:ext cx="3954862" cy="2489612"/>
              <a:chOff x="1844574" y="3164809"/>
              <a:chExt cx="3954862" cy="2489612"/>
            </a:xfrm>
          </p:grpSpPr>
          <p:pic>
            <p:nvPicPr>
              <p:cNvPr id="42" name="Image 4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577199" y="2432184"/>
                <a:ext cx="2489612" cy="3954862"/>
              </a:xfrm>
              <a:prstGeom prst="rect">
                <a:avLst/>
              </a:prstGeom>
            </p:spPr>
          </p:pic>
          <p:pic>
            <p:nvPicPr>
              <p:cNvPr id="36" name="Image 3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691" y="3279693"/>
                <a:ext cx="3348000" cy="2268000"/>
              </a:xfrm>
              <a:prstGeom prst="rect">
                <a:avLst/>
              </a:prstGeom>
            </p:spPr>
          </p:pic>
        </p:grpSp>
      </p:grpSp>
      <p:sp>
        <p:nvSpPr>
          <p:cNvPr id="54" name="Rectangle 53"/>
          <p:cNvSpPr/>
          <p:nvPr/>
        </p:nvSpPr>
        <p:spPr bwMode="auto">
          <a:xfrm>
            <a:off x="1929170" y="2331909"/>
            <a:ext cx="976010" cy="15003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 bwMode="auto">
          <a:xfrm>
            <a:off x="2991435" y="4105602"/>
            <a:ext cx="976010" cy="15003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61709" y="957014"/>
            <a:ext cx="395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Store: basique ( pas </a:t>
            </a:r>
            <a:r>
              <a:rPr lang="fr-FR" sz="1200" dirty="0">
                <a:latin typeface="Abhaya Libre" panose="02000603000000000000" pitchFamily="2" charset="77"/>
              </a:rPr>
              <a:t>de persistance </a:t>
            </a:r>
            <a:r>
              <a:rPr lang="fr-FR" sz="1200" dirty="0" smtClean="0">
                <a:latin typeface="Abhaya Libre" panose="02000603000000000000" pitchFamily="2" charset="77"/>
              </a:rPr>
              <a:t>d'état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777662" y="5649448"/>
            <a:ext cx="395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Store </a:t>
            </a:r>
            <a:r>
              <a:rPr lang="fr-FR" sz="1200" dirty="0">
                <a:latin typeface="Abhaya Libre" panose="02000603000000000000" pitchFamily="2" charset="77"/>
              </a:rPr>
              <a:t>: ( utilisation de </a:t>
            </a:r>
            <a:r>
              <a:rPr lang="fr-FR" sz="1200" dirty="0" err="1">
                <a:latin typeface="Abhaya Libre" panose="02000603000000000000" pitchFamily="2" charset="77"/>
              </a:rPr>
              <a:t>localStorage</a:t>
            </a:r>
            <a:r>
              <a:rPr lang="fr-FR" sz="1200" dirty="0">
                <a:latin typeface="Abhaya Libre" panose="02000603000000000000" pitchFamily="2" charset="77"/>
              </a:rPr>
              <a:t> pour faire persister l'état </a:t>
            </a:r>
            <a:r>
              <a:rPr lang="fr-FR" sz="1200" dirty="0" err="1">
                <a:latin typeface="Abhaya Libre" panose="02000603000000000000" pitchFamily="2" charset="77"/>
              </a:rPr>
              <a:t>Redux</a:t>
            </a:r>
            <a:r>
              <a:rPr lang="fr-FR" sz="1200" dirty="0">
                <a:latin typeface="Abhaya Libre" panose="02000603000000000000" pitchFamily="2" charset="77"/>
              </a:rPr>
              <a:t> entre les </a:t>
            </a:r>
            <a:r>
              <a:rPr lang="fr-FR" sz="1200" dirty="0" smtClean="0">
                <a:latin typeface="Abhaya Libre" panose="02000603000000000000" pitchFamily="2" charset="77"/>
              </a:rPr>
              <a:t>rechargements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64680" y="957014"/>
            <a:ext cx="395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Action « </a:t>
            </a:r>
            <a:r>
              <a:rPr lang="fr-FR" sz="1200" dirty="0" err="1" smtClean="0">
                <a:latin typeface="Abhaya Libre" panose="02000603000000000000" pitchFamily="2" charset="77"/>
              </a:rPr>
              <a:t>dispatch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pour ajouter un nouvel </a:t>
            </a:r>
            <a:r>
              <a:rPr lang="fr-FR" sz="1200" dirty="0" smtClean="0">
                <a:latin typeface="Abhaya Libre" panose="02000603000000000000" pitchFamily="2" charset="77"/>
              </a:rPr>
              <a:t>employé.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844574" y="5649448"/>
            <a:ext cx="395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Action « </a:t>
            </a:r>
            <a:r>
              <a:rPr lang="fr-FR" sz="1200" dirty="0" err="1" smtClean="0">
                <a:latin typeface="Abhaya Libre" panose="02000603000000000000" pitchFamily="2" charset="77"/>
              </a:rPr>
              <a:t>dispatch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pour obtenir tous les employés </a:t>
            </a:r>
            <a:r>
              <a:rPr lang="fr-FR" sz="1200" dirty="0" smtClean="0">
                <a:latin typeface="Abhaya Libre" panose="02000603000000000000" pitchFamily="2" charset="77"/>
              </a:rPr>
              <a:t>( affichés </a:t>
            </a:r>
            <a:r>
              <a:rPr lang="fr-FR" sz="1200" dirty="0">
                <a:latin typeface="Abhaya Libre" panose="02000603000000000000" pitchFamily="2" charset="77"/>
              </a:rPr>
              <a:t>dans le </a:t>
            </a:r>
            <a:r>
              <a:rPr lang="fr-FR" sz="1200" dirty="0" smtClean="0">
                <a:latin typeface="Abhaya Libre" panose="02000603000000000000" pitchFamily="2" charset="77"/>
              </a:rPr>
              <a:t>tableau ).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6698633" y="2549871"/>
            <a:ext cx="1520517" cy="5538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 bwMode="auto">
          <a:xfrm>
            <a:off x="7153048" y="4112785"/>
            <a:ext cx="2377614" cy="62256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 bwMode="auto">
          <a:xfrm>
            <a:off x="7153048" y="4788223"/>
            <a:ext cx="2377614" cy="262731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tests de performance (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Lighthouse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création des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employés.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6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6554979"/>
            <a:ext cx="1143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tests de performance (</a:t>
            </a:r>
            <a:r>
              <a:rPr lang="fr-FR" sz="1200" dirty="0" err="1">
                <a:latin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</a:rPr>
              <a:t>) en comparant l'ancienne et la nouvelle </a:t>
            </a:r>
            <a:r>
              <a:rPr lang="fr-FR" sz="1200" dirty="0" smtClean="0">
                <a:latin typeface="Abhaya Libre" panose="02000603000000000000" pitchFamily="2" charset="77"/>
              </a:rPr>
              <a:t>application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539437" y="5875578"/>
            <a:ext cx="333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L'ancienne </a:t>
            </a:r>
            <a:r>
              <a:rPr lang="fr-FR" sz="1200" dirty="0">
                <a:latin typeface="Abhaya Libre" panose="02000603000000000000" pitchFamily="2" charset="77"/>
              </a:rPr>
              <a:t>application </a:t>
            </a:r>
            <a:r>
              <a:rPr lang="fr-FR" sz="1200" dirty="0" smtClean="0">
                <a:latin typeface="Abhaya Libre" panose="02000603000000000000" pitchFamily="2" charset="77"/>
              </a:rPr>
              <a:t>(plugins </a:t>
            </a:r>
            <a:r>
              <a:rPr lang="fr-FR" sz="1200" dirty="0" smtClean="0">
                <a:latin typeface="Abhaya Libre" panose="02000603000000000000" pitchFamily="2" charset="77"/>
              </a:rPr>
              <a:t>– jQuery)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39" y="1288358"/>
            <a:ext cx="3331265" cy="4591796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53" y="1620270"/>
            <a:ext cx="3060000" cy="3852000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6182235" y="1292504"/>
            <a:ext cx="3331266" cy="4868795"/>
            <a:chOff x="5605886" y="1232022"/>
            <a:chExt cx="3331266" cy="4868795"/>
          </a:xfrm>
        </p:grpSpPr>
        <p:sp>
          <p:nvSpPr>
            <p:cNvPr id="29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5605886" y="5823818"/>
              <a:ext cx="333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latin typeface="Abhaya Libre" panose="02000603000000000000" pitchFamily="2" charset="77"/>
                </a:rPr>
                <a:t> </a:t>
              </a:r>
              <a:r>
                <a:rPr lang="fr-FR" sz="1200" dirty="0" smtClean="0">
                  <a:latin typeface="Abhaya Libre" panose="02000603000000000000" pitchFamily="2" charset="77"/>
                </a:rPr>
                <a:t>La </a:t>
              </a:r>
              <a:r>
                <a:rPr lang="fr-FR" sz="1200" dirty="0">
                  <a:latin typeface="Abhaya Libre" panose="02000603000000000000" pitchFamily="2" charset="77"/>
                </a:rPr>
                <a:t>nouvelle application </a:t>
              </a:r>
              <a:r>
                <a:rPr lang="fr-FR" sz="1200" dirty="0" smtClean="0">
                  <a:latin typeface="Abhaya Libre" panose="02000603000000000000" pitchFamily="2" charset="77"/>
                </a:rPr>
                <a:t>(</a:t>
              </a:r>
              <a:r>
                <a:rPr lang="fr-FR" sz="1200" dirty="0" err="1" smtClean="0">
                  <a:latin typeface="Abhaya Libre" panose="02000603000000000000" pitchFamily="2" charset="77"/>
                </a:rPr>
                <a:t>React</a:t>
              </a:r>
              <a:r>
                <a:rPr lang="fr-FR" sz="1200" dirty="0">
                  <a:latin typeface="Abhaya Libre" panose="02000603000000000000" pitchFamily="2" charset="77"/>
                </a:rPr>
                <a:t>)</a:t>
              </a: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886" y="1232022"/>
              <a:ext cx="3331265" cy="4591796"/>
            </a:xfrm>
            <a:prstGeom prst="rect">
              <a:avLst/>
            </a:prstGeom>
          </p:spPr>
        </p:pic>
        <p:pic>
          <p:nvPicPr>
            <p:cNvPr id="6" name="Image 5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518" y="1559788"/>
              <a:ext cx="3060000" cy="38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1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Les tests de performance (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Lighthouse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 - la page des employés actuels. </a:t>
            </a:r>
            <a:endParaRPr lang="fr-FR" sz="2400" b="1" dirty="0">
              <a:solidFill>
                <a:srgbClr val="562855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6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6554979"/>
            <a:ext cx="1143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tests de performance (</a:t>
            </a:r>
            <a:r>
              <a:rPr lang="fr-FR" sz="1200" dirty="0" err="1">
                <a:latin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</a:rPr>
              <a:t>) en comparant l'ancienne et la nouvelle </a:t>
            </a:r>
            <a:r>
              <a:rPr lang="fr-FR" sz="1200" dirty="0" smtClean="0">
                <a:latin typeface="Abhaya Libre" panose="02000603000000000000" pitchFamily="2" charset="77"/>
              </a:rPr>
              <a:t>application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539437" y="5875578"/>
            <a:ext cx="333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L'ancienne </a:t>
            </a:r>
            <a:r>
              <a:rPr lang="fr-FR" sz="1200" dirty="0">
                <a:latin typeface="Abhaya Libre" panose="02000603000000000000" pitchFamily="2" charset="77"/>
              </a:rPr>
              <a:t>application </a:t>
            </a:r>
            <a:r>
              <a:rPr lang="fr-FR" sz="1200" dirty="0" smtClean="0">
                <a:latin typeface="Abhaya Libre" panose="02000603000000000000" pitchFamily="2" charset="77"/>
              </a:rPr>
              <a:t>(plugins </a:t>
            </a:r>
            <a:r>
              <a:rPr lang="fr-FR" sz="1200" dirty="0" smtClean="0">
                <a:latin typeface="Abhaya Libre" panose="02000603000000000000" pitchFamily="2" charset="77"/>
              </a:rPr>
              <a:t>– jQuery)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39" y="1288358"/>
            <a:ext cx="3331265" cy="4591796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182235" y="5884300"/>
            <a:ext cx="333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</a:rPr>
              <a:t>La </a:t>
            </a:r>
            <a:r>
              <a:rPr lang="fr-FR" sz="1200" dirty="0">
                <a:latin typeface="Abhaya Libre" panose="02000603000000000000" pitchFamily="2" charset="77"/>
              </a:rPr>
              <a:t>nouvelle application </a:t>
            </a:r>
            <a:r>
              <a:rPr lang="fr-FR" sz="1200" dirty="0" smtClean="0">
                <a:latin typeface="Abhaya Libre" panose="02000603000000000000" pitchFamily="2" charset="77"/>
              </a:rPr>
              <a:t>(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)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35" y="1292504"/>
            <a:ext cx="3331265" cy="459179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53" y="1620000"/>
            <a:ext cx="3060000" cy="3852000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67" y="1620000"/>
            <a:ext cx="3060000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0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9579" y="1457931"/>
            <a:ext cx="2410816" cy="3671015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87" y="1961438"/>
            <a:ext cx="1476000" cy="2664000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58" y="1655921"/>
            <a:ext cx="2448000" cy="3600000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13" y="1888508"/>
            <a:ext cx="2232000" cy="3240000"/>
          </a:xfrm>
          <a:prstGeom prst="rect">
            <a:avLst/>
          </a:prstGeom>
        </p:spPr>
      </p:pic>
      <p:grpSp>
        <p:nvGrpSpPr>
          <p:cNvPr id="50" name="Group 20"/>
          <p:cNvGrpSpPr>
            <a:grpSpLocks noChangeAspect="1"/>
          </p:cNvGrpSpPr>
          <p:nvPr/>
        </p:nvGrpSpPr>
        <p:grpSpPr>
          <a:xfrm>
            <a:off x="428345" y="1642869"/>
            <a:ext cx="4580490" cy="2636752"/>
            <a:chOff x="5898415" y="1976415"/>
            <a:chExt cx="5654530" cy="3255020"/>
          </a:xfrm>
        </p:grpSpPr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2" y="1774400"/>
            <a:ext cx="3492000" cy="2232000"/>
          </a:xfrm>
          <a:prstGeom prst="rect">
            <a:avLst/>
          </a:prstGeom>
        </p:spPr>
      </p:pic>
      <p:pic>
        <p:nvPicPr>
          <p:cNvPr id="67" name="Picture 4" descr="iPhone6_mockup_front_white.png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228" y="2999679"/>
            <a:ext cx="2410816" cy="3671015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632225" y="839079"/>
            <a:ext cx="843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haya Libre" panose="02000503000000000000" pitchFamily="2" charset="0"/>
                <a:cs typeface="Abhaya Libre" panose="02000503000000000000" pitchFamily="2" charset="0"/>
              </a:rPr>
              <a:t>Le site est adapté aux desktops, aux tablettes et aux mobiles : Démonstration en direct.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Responsive design</a:t>
            </a:r>
            <a:r>
              <a:rPr lang="fr-FR" sz="4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:</a:t>
            </a:r>
            <a:endParaRPr lang="fr-FR" sz="48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9" name="Group 20"/>
          <p:cNvGrpSpPr>
            <a:grpSpLocks noChangeAspect="1"/>
          </p:cNvGrpSpPr>
          <p:nvPr/>
        </p:nvGrpSpPr>
        <p:grpSpPr>
          <a:xfrm>
            <a:off x="1238439" y="3795835"/>
            <a:ext cx="4580490" cy="2636752"/>
            <a:chOff x="5898415" y="1976415"/>
            <a:chExt cx="5654530" cy="3255020"/>
          </a:xfrm>
        </p:grpSpPr>
        <p:sp>
          <p:nvSpPr>
            <p:cNvPr id="2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0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3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4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5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6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Abhaya Libre" panose="02000603000000000000" pitchFamily="2" charset="77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4892316" y="2337875"/>
            <a:ext cx="328204" cy="224430"/>
            <a:chOff x="507666" y="2623456"/>
            <a:chExt cx="6245976" cy="12518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9116989" y="5560820"/>
            <a:ext cx="328204" cy="224430"/>
            <a:chOff x="507666" y="2623456"/>
            <a:chExt cx="6245976" cy="1251856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238439" y="6441554"/>
            <a:ext cx="45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Portable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446260" y="6441554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Tablette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60" y="2841554"/>
            <a:ext cx="2448000" cy="3600000"/>
          </a:xfrm>
          <a:prstGeom prst="rect">
            <a:avLst/>
          </a:prstGeom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9700646" y="6441554"/>
            <a:ext cx="1614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Mobile</a:t>
            </a:r>
            <a:endParaRPr lang="fr-FR" sz="1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grpSp>
        <p:nvGrpSpPr>
          <p:cNvPr id="68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5759694" y="5560820"/>
            <a:ext cx="328204" cy="224430"/>
            <a:chOff x="507666" y="2623456"/>
            <a:chExt cx="6245976" cy="1251856"/>
          </a:xfrm>
        </p:grpSpPr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grpSp>
        <p:nvGrpSpPr>
          <p:cNvPr id="73" name="Group 7">
            <a:extLst>
              <a:ext uri="{FF2B5EF4-FFF2-40B4-BE49-F238E27FC236}">
                <a16:creationId xmlns:a16="http://schemas.microsoft.com/office/drawing/2014/main" xmlns="" id="{1A1610D2-FE5C-DA40-B6EE-8BF60C9408DE}"/>
              </a:ext>
            </a:extLst>
          </p:cNvPr>
          <p:cNvGrpSpPr/>
          <p:nvPr/>
        </p:nvGrpSpPr>
        <p:grpSpPr>
          <a:xfrm>
            <a:off x="8331269" y="2332489"/>
            <a:ext cx="328204" cy="224430"/>
            <a:chOff x="507666" y="2623456"/>
            <a:chExt cx="6245976" cy="1251856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xmlns="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xmlns="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xmlns="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pic>
        <p:nvPicPr>
          <p:cNvPr id="77" name="Imag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17" y="3947253"/>
            <a:ext cx="3492000" cy="223200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02" y="3103251"/>
            <a:ext cx="2232000" cy="3240000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81" y="3469560"/>
            <a:ext cx="1476000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282905" y="4198552"/>
            <a:ext cx="54845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Vous 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pouvez me contacter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à</a:t>
            </a:r>
            <a:r>
              <a:rPr lang="en-US" sz="2400" i="1" dirty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400" i="1" dirty="0" smtClean="0">
                <a:solidFill>
                  <a:srgbClr val="92278F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: </a:t>
            </a:r>
            <a:r>
              <a:rPr lang="fr-FR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</a:t>
            </a:r>
            <a:r>
              <a:rPr lang="fr-FR" sz="2400" b="1" dirty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markste01911962</a:t>
            </a:r>
            <a:r>
              <a:rPr lang="en-US" sz="2400" b="1" dirty="0" smtClean="0">
                <a:solidFill>
                  <a:srgbClr val="92278F"/>
                </a:solidFill>
                <a:latin typeface="Abhaya Libre SemiBold" panose="02000603000000000000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 markspstevens@yahoo.co.uk</a:t>
            </a:r>
            <a:endParaRPr lang="en-US" sz="2400" b="1" dirty="0">
              <a:solidFill>
                <a:srgbClr val="92278F"/>
              </a:solidFill>
              <a:latin typeface="Abhaya Libre SemiBold" panose="02000603000000000000" pitchFamily="2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82905" y="3007855"/>
            <a:ext cx="548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Je </a:t>
            </a:r>
            <a:r>
              <a:rPr lang="en-US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suis</a:t>
            </a:r>
            <a:r>
              <a:rPr lang="en-US" sz="4800" b="1" dirty="0" smtClean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Mark Stevens</a:t>
            </a:r>
            <a:endParaRPr lang="en-US" sz="4800" b="1" dirty="0">
              <a:solidFill>
                <a:schemeClr val="tx2"/>
              </a:solidFill>
              <a:latin typeface="Abhaya Libre" panose="02000603000000000000" pitchFamily="2" charset="77"/>
              <a:ea typeface="Nunito Bold" charset="0"/>
              <a:cs typeface="Arima Madurai Semi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632492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64" y="327837"/>
            <a:ext cx="2520000" cy="25200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0" y="4387942"/>
            <a:ext cx="2160000" cy="2160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D6691E20-C945-A244-ACE2-E2120D6E8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206880"/>
            <a:ext cx="4518838" cy="4594723"/>
          </a:xfr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839" y="3187260"/>
            <a:ext cx="7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400" i="1" u="sng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8335962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143840" y="3721151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400" i="1" dirty="0">
                <a:solidFill>
                  <a:schemeClr val="accent5"/>
                </a:solidFill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i="1" dirty="0">
              <a:solidFill>
                <a:schemeClr val="accent5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=""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897035" y="3287070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=""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897820" y="3832833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359998" y="176733"/>
            <a:ext cx="901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Recommandations</a:t>
            </a:r>
            <a:endParaRPr lang="fr-FR" sz="4000" b="1" dirty="0">
              <a:solidFill>
                <a:schemeClr val="tx2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4982" y="1336028"/>
            <a:ext cx="816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N’utilise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pas de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framework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ou pré-compilateur CSS pour ce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projet.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58139" y="2651727"/>
            <a:ext cx="820345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Intégrez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icônes Font </a:t>
            </a:r>
            <a:r>
              <a:rPr lang="fr-FR" sz="16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Awesome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HTML ou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CSS.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1965830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Visual Studio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Code.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380693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982" y="2068617"/>
            <a:ext cx="247021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702" y="2763168"/>
            <a:ext cx="236127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755115"/>
            <a:ext cx="81773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site doit être compatible avec les dernières versions de Chrome et de Firefox.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6746">
            <a:off x="10290751" y="5855336"/>
            <a:ext cx="1222330" cy="571479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9" y="3511918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84720" y="4109608"/>
            <a:ext cx="815224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ne doit contenir aucune erreur ni alerte au validateur W3C HTML et CSS.</a:t>
            </a:r>
            <a:endParaRPr lang="fr-FR" sz="1600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="" xmlns:a16="http://schemas.microsoft.com/office/drawing/2014/main" id="{EE73B5DA-688F-3F40-BBEC-DCFA04C1B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685" y="4228055"/>
            <a:ext cx="246432" cy="250400"/>
          </a:xfrm>
          <a:custGeom>
            <a:avLst/>
            <a:gdLst>
              <a:gd name="T0" fmla="*/ 5463 w 5554"/>
              <a:gd name="T1" fmla="*/ 2160 h 5517"/>
              <a:gd name="T2" fmla="*/ 5206 w 5554"/>
              <a:gd name="T3" fmla="*/ 1458 h 5517"/>
              <a:gd name="T4" fmla="*/ 4732 w 5554"/>
              <a:gd name="T5" fmla="*/ 1710 h 5517"/>
              <a:gd name="T6" fmla="*/ 4878 w 5554"/>
              <a:gd name="T7" fmla="*/ 972 h 5517"/>
              <a:gd name="T8" fmla="*/ 4325 w 5554"/>
              <a:gd name="T9" fmla="*/ 473 h 5517"/>
              <a:gd name="T10" fmla="*/ 4022 w 5554"/>
              <a:gd name="T11" fmla="*/ 915 h 5517"/>
              <a:gd name="T12" fmla="*/ 3809 w 5554"/>
              <a:gd name="T13" fmla="*/ 194 h 5517"/>
              <a:gd name="T14" fmla="*/ 3087 w 5554"/>
              <a:gd name="T15" fmla="*/ 7 h 5517"/>
              <a:gd name="T16" fmla="*/ 3024 w 5554"/>
              <a:gd name="T17" fmla="*/ 540 h 5517"/>
              <a:gd name="T18" fmla="*/ 2763 w 5554"/>
              <a:gd name="T19" fmla="*/ 524 h 5517"/>
              <a:gd name="T20" fmla="*/ 2502 w 5554"/>
              <a:gd name="T21" fmla="*/ 0 h 5517"/>
              <a:gd name="T22" fmla="*/ 1776 w 5554"/>
              <a:gd name="T23" fmla="*/ 170 h 5517"/>
              <a:gd name="T24" fmla="*/ 1967 w 5554"/>
              <a:gd name="T25" fmla="*/ 671 h 5517"/>
              <a:gd name="T26" fmla="*/ 1254 w 5554"/>
              <a:gd name="T27" fmla="*/ 438 h 5517"/>
              <a:gd name="T28" fmla="*/ 690 w 5554"/>
              <a:gd name="T29" fmla="*/ 924 h 5517"/>
              <a:gd name="T30" fmla="*/ 1093 w 5554"/>
              <a:gd name="T31" fmla="*/ 1280 h 5517"/>
              <a:gd name="T32" fmla="*/ 352 w 5554"/>
              <a:gd name="T33" fmla="*/ 1403 h 5517"/>
              <a:gd name="T34" fmla="*/ 79 w 5554"/>
              <a:gd name="T35" fmla="*/ 2097 h 5517"/>
              <a:gd name="T36" fmla="*/ 599 w 5554"/>
              <a:gd name="T37" fmla="*/ 2224 h 5517"/>
              <a:gd name="T38" fmla="*/ 1 w 5554"/>
              <a:gd name="T39" fmla="*/ 2678 h 5517"/>
              <a:gd name="T40" fmla="*/ 0 w 5554"/>
              <a:gd name="T41" fmla="*/ 2752 h 5517"/>
              <a:gd name="T42" fmla="*/ 81 w 5554"/>
              <a:gd name="T43" fmla="*/ 3419 h 5517"/>
              <a:gd name="T44" fmla="*/ 602 w 5554"/>
              <a:gd name="T45" fmla="*/ 3290 h 5517"/>
              <a:gd name="T46" fmla="*/ 282 w 5554"/>
              <a:gd name="T47" fmla="*/ 3970 h 5517"/>
              <a:gd name="T48" fmla="*/ 698 w 5554"/>
              <a:gd name="T49" fmla="*/ 4589 h 5517"/>
              <a:gd name="T50" fmla="*/ 1099 w 5554"/>
              <a:gd name="T51" fmla="*/ 4232 h 5517"/>
              <a:gd name="T52" fmla="*/ 1132 w 5554"/>
              <a:gd name="T53" fmla="*/ 4983 h 5517"/>
              <a:gd name="T54" fmla="*/ 1787 w 5554"/>
              <a:gd name="T55" fmla="*/ 5339 h 5517"/>
              <a:gd name="T56" fmla="*/ 1976 w 5554"/>
              <a:gd name="T57" fmla="*/ 4837 h 5517"/>
              <a:gd name="T58" fmla="*/ 2355 w 5554"/>
              <a:gd name="T59" fmla="*/ 5486 h 5517"/>
              <a:gd name="T60" fmla="*/ 2763 w 5554"/>
              <a:gd name="T61" fmla="*/ 5516 h 5517"/>
              <a:gd name="T62" fmla="*/ 3098 w 5554"/>
              <a:gd name="T63" fmla="*/ 5496 h 5517"/>
              <a:gd name="T64" fmla="*/ 3033 w 5554"/>
              <a:gd name="T65" fmla="*/ 4963 h 5517"/>
              <a:gd name="T66" fmla="*/ 3670 w 5554"/>
              <a:gd name="T67" fmla="*/ 5364 h 5517"/>
              <a:gd name="T68" fmla="*/ 4335 w 5554"/>
              <a:gd name="T69" fmla="*/ 5026 h 5517"/>
              <a:gd name="T70" fmla="*/ 4029 w 5554"/>
              <a:gd name="T71" fmla="*/ 4585 h 5517"/>
              <a:gd name="T72" fmla="*/ 4778 w 5554"/>
              <a:gd name="T73" fmla="*/ 4644 h 5517"/>
              <a:gd name="T74" fmla="*/ 5211 w 5554"/>
              <a:gd name="T75" fmla="*/ 4037 h 5517"/>
              <a:gd name="T76" fmla="*/ 4736 w 5554"/>
              <a:gd name="T77" fmla="*/ 3787 h 5517"/>
              <a:gd name="T78" fmla="*/ 5440 w 5554"/>
              <a:gd name="T79" fmla="*/ 3491 h 5517"/>
              <a:gd name="T80" fmla="*/ 5553 w 5554"/>
              <a:gd name="T81" fmla="*/ 2753 h 5517"/>
              <a:gd name="T82" fmla="*/ 4991 w 5554"/>
              <a:gd name="T83" fmla="*/ 2753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554" h="5517">
                <a:moveTo>
                  <a:pt x="4939" y="2275"/>
                </a:moveTo>
                <a:lnTo>
                  <a:pt x="5463" y="2160"/>
                </a:lnTo>
                <a:lnTo>
                  <a:pt x="5463" y="2160"/>
                </a:lnTo>
                <a:cubicBezTo>
                  <a:pt x="5410" y="1915"/>
                  <a:pt x="5323" y="1680"/>
                  <a:pt x="5206" y="1458"/>
                </a:cubicBezTo>
                <a:lnTo>
                  <a:pt x="4732" y="1710"/>
                </a:lnTo>
                <a:lnTo>
                  <a:pt x="4732" y="1710"/>
                </a:lnTo>
                <a:cubicBezTo>
                  <a:pt x="4657" y="1570"/>
                  <a:pt x="4569" y="1438"/>
                  <a:pt x="4468" y="1318"/>
                </a:cubicBezTo>
                <a:lnTo>
                  <a:pt x="4878" y="972"/>
                </a:lnTo>
                <a:lnTo>
                  <a:pt x="4878" y="972"/>
                </a:lnTo>
                <a:cubicBezTo>
                  <a:pt x="4717" y="782"/>
                  <a:pt x="4531" y="614"/>
                  <a:pt x="4325" y="473"/>
                </a:cubicBezTo>
                <a:lnTo>
                  <a:pt x="4022" y="915"/>
                </a:lnTo>
                <a:lnTo>
                  <a:pt x="4022" y="915"/>
                </a:lnTo>
                <a:cubicBezTo>
                  <a:pt x="3893" y="826"/>
                  <a:pt x="3753" y="751"/>
                  <a:pt x="3606" y="690"/>
                </a:cubicBezTo>
                <a:lnTo>
                  <a:pt x="3809" y="194"/>
                </a:lnTo>
                <a:lnTo>
                  <a:pt x="3809" y="194"/>
                </a:lnTo>
                <a:cubicBezTo>
                  <a:pt x="3579" y="99"/>
                  <a:pt x="3335" y="36"/>
                  <a:pt x="3087" y="7"/>
                </a:cubicBezTo>
                <a:lnTo>
                  <a:pt x="3024" y="540"/>
                </a:lnTo>
                <a:lnTo>
                  <a:pt x="3024" y="540"/>
                </a:lnTo>
                <a:cubicBezTo>
                  <a:pt x="2938" y="530"/>
                  <a:pt x="2851" y="524"/>
                  <a:pt x="2763" y="524"/>
                </a:cubicBezTo>
                <a:lnTo>
                  <a:pt x="2763" y="524"/>
                </a:lnTo>
                <a:cubicBezTo>
                  <a:pt x="2692" y="524"/>
                  <a:pt x="2622" y="528"/>
                  <a:pt x="2552" y="534"/>
                </a:cubicBezTo>
                <a:lnTo>
                  <a:pt x="2502" y="0"/>
                </a:lnTo>
                <a:lnTo>
                  <a:pt x="2502" y="0"/>
                </a:lnTo>
                <a:cubicBezTo>
                  <a:pt x="2253" y="24"/>
                  <a:pt x="2008" y="81"/>
                  <a:pt x="1776" y="170"/>
                </a:cubicBezTo>
                <a:lnTo>
                  <a:pt x="1967" y="671"/>
                </a:lnTo>
                <a:lnTo>
                  <a:pt x="1967" y="671"/>
                </a:lnTo>
                <a:cubicBezTo>
                  <a:pt x="1819" y="728"/>
                  <a:pt x="1678" y="800"/>
                  <a:pt x="1547" y="886"/>
                </a:cubicBezTo>
                <a:lnTo>
                  <a:pt x="1254" y="438"/>
                </a:lnTo>
                <a:lnTo>
                  <a:pt x="1254" y="438"/>
                </a:lnTo>
                <a:cubicBezTo>
                  <a:pt x="1045" y="573"/>
                  <a:pt x="856" y="738"/>
                  <a:pt x="690" y="924"/>
                </a:cubicBezTo>
                <a:lnTo>
                  <a:pt x="1093" y="1280"/>
                </a:lnTo>
                <a:lnTo>
                  <a:pt x="1093" y="1280"/>
                </a:lnTo>
                <a:cubicBezTo>
                  <a:pt x="989" y="1398"/>
                  <a:pt x="897" y="1526"/>
                  <a:pt x="820" y="1665"/>
                </a:cubicBezTo>
                <a:lnTo>
                  <a:pt x="352" y="1403"/>
                </a:lnTo>
                <a:lnTo>
                  <a:pt x="352" y="1403"/>
                </a:lnTo>
                <a:cubicBezTo>
                  <a:pt x="229" y="1621"/>
                  <a:pt x="137" y="1855"/>
                  <a:pt x="79" y="2097"/>
                </a:cubicBezTo>
                <a:lnTo>
                  <a:pt x="599" y="2224"/>
                </a:lnTo>
                <a:lnTo>
                  <a:pt x="599" y="2224"/>
                </a:lnTo>
                <a:cubicBezTo>
                  <a:pt x="563" y="2375"/>
                  <a:pt x="542" y="2531"/>
                  <a:pt x="538" y="2692"/>
                </a:cubicBezTo>
                <a:lnTo>
                  <a:pt x="1" y="2678"/>
                </a:lnTo>
                <a:lnTo>
                  <a:pt x="1" y="2678"/>
                </a:lnTo>
                <a:cubicBezTo>
                  <a:pt x="0" y="2702"/>
                  <a:pt x="0" y="2728"/>
                  <a:pt x="0" y="2752"/>
                </a:cubicBezTo>
                <a:lnTo>
                  <a:pt x="0" y="2752"/>
                </a:lnTo>
                <a:cubicBezTo>
                  <a:pt x="0" y="2978"/>
                  <a:pt x="27" y="3201"/>
                  <a:pt x="81" y="3419"/>
                </a:cubicBezTo>
                <a:lnTo>
                  <a:pt x="602" y="3290"/>
                </a:lnTo>
                <a:lnTo>
                  <a:pt x="602" y="3290"/>
                </a:lnTo>
                <a:cubicBezTo>
                  <a:pt x="640" y="3445"/>
                  <a:pt x="695" y="3594"/>
                  <a:pt x="764" y="3734"/>
                </a:cubicBezTo>
                <a:lnTo>
                  <a:pt x="282" y="3970"/>
                </a:lnTo>
                <a:lnTo>
                  <a:pt x="282" y="3970"/>
                </a:lnTo>
                <a:cubicBezTo>
                  <a:pt x="392" y="4194"/>
                  <a:pt x="533" y="4402"/>
                  <a:pt x="698" y="4589"/>
                </a:cubicBezTo>
                <a:lnTo>
                  <a:pt x="1099" y="4232"/>
                </a:lnTo>
                <a:lnTo>
                  <a:pt x="1099" y="4232"/>
                </a:lnTo>
                <a:cubicBezTo>
                  <a:pt x="1204" y="4350"/>
                  <a:pt x="1321" y="4457"/>
                  <a:pt x="1449" y="4551"/>
                </a:cubicBezTo>
                <a:lnTo>
                  <a:pt x="1132" y="4983"/>
                </a:lnTo>
                <a:lnTo>
                  <a:pt x="1132" y="4983"/>
                </a:lnTo>
                <a:cubicBezTo>
                  <a:pt x="1333" y="5131"/>
                  <a:pt x="1554" y="5251"/>
                  <a:pt x="1787" y="5339"/>
                </a:cubicBezTo>
                <a:lnTo>
                  <a:pt x="1976" y="4837"/>
                </a:lnTo>
                <a:lnTo>
                  <a:pt x="1976" y="4837"/>
                </a:lnTo>
                <a:cubicBezTo>
                  <a:pt x="2121" y="4892"/>
                  <a:pt x="2275" y="4932"/>
                  <a:pt x="2433" y="4956"/>
                </a:cubicBezTo>
                <a:lnTo>
                  <a:pt x="2355" y="5486"/>
                </a:lnTo>
                <a:lnTo>
                  <a:pt x="2355" y="5486"/>
                </a:lnTo>
                <a:cubicBezTo>
                  <a:pt x="2489" y="5506"/>
                  <a:pt x="2626" y="5516"/>
                  <a:pt x="2763" y="5516"/>
                </a:cubicBezTo>
                <a:lnTo>
                  <a:pt x="2763" y="5516"/>
                </a:lnTo>
                <a:cubicBezTo>
                  <a:pt x="2875" y="5516"/>
                  <a:pt x="2987" y="5510"/>
                  <a:pt x="3098" y="5496"/>
                </a:cubicBezTo>
                <a:lnTo>
                  <a:pt x="3033" y="4963"/>
                </a:lnTo>
                <a:lnTo>
                  <a:pt x="3033" y="4963"/>
                </a:lnTo>
                <a:cubicBezTo>
                  <a:pt x="3193" y="4944"/>
                  <a:pt x="3347" y="4908"/>
                  <a:pt x="3494" y="4857"/>
                </a:cubicBezTo>
                <a:lnTo>
                  <a:pt x="3670" y="5364"/>
                </a:lnTo>
                <a:lnTo>
                  <a:pt x="3670" y="5364"/>
                </a:lnTo>
                <a:cubicBezTo>
                  <a:pt x="3906" y="5283"/>
                  <a:pt x="4129" y="5169"/>
                  <a:pt x="4335" y="5026"/>
                </a:cubicBezTo>
                <a:lnTo>
                  <a:pt x="4029" y="4585"/>
                </a:lnTo>
                <a:lnTo>
                  <a:pt x="4029" y="4585"/>
                </a:lnTo>
                <a:cubicBezTo>
                  <a:pt x="4160" y="4495"/>
                  <a:pt x="4280" y="4392"/>
                  <a:pt x="4388" y="4276"/>
                </a:cubicBezTo>
                <a:lnTo>
                  <a:pt x="4778" y="4644"/>
                </a:lnTo>
                <a:lnTo>
                  <a:pt x="4778" y="4644"/>
                </a:lnTo>
                <a:cubicBezTo>
                  <a:pt x="4949" y="4461"/>
                  <a:pt x="5095" y="4258"/>
                  <a:pt x="5211" y="4037"/>
                </a:cubicBezTo>
                <a:lnTo>
                  <a:pt x="4736" y="3787"/>
                </a:lnTo>
                <a:lnTo>
                  <a:pt x="4736" y="3787"/>
                </a:lnTo>
                <a:cubicBezTo>
                  <a:pt x="4809" y="3648"/>
                  <a:pt x="4868" y="3501"/>
                  <a:pt x="4910" y="3347"/>
                </a:cubicBezTo>
                <a:lnTo>
                  <a:pt x="5440" y="3491"/>
                </a:lnTo>
                <a:lnTo>
                  <a:pt x="5440" y="3491"/>
                </a:lnTo>
                <a:cubicBezTo>
                  <a:pt x="5506" y="3251"/>
                  <a:pt x="5553" y="3004"/>
                  <a:pt x="5553" y="2753"/>
                </a:cubicBezTo>
                <a:lnTo>
                  <a:pt x="4991" y="2753"/>
                </a:lnTo>
                <a:lnTo>
                  <a:pt x="4991" y="2753"/>
                </a:lnTo>
                <a:cubicBezTo>
                  <a:pt x="4991" y="2586"/>
                  <a:pt x="4973" y="2429"/>
                  <a:pt x="4939" y="2275"/>
                </a:cubicBezTo>
              </a:path>
            </a:pathLst>
          </a:custGeom>
          <a:solidFill>
            <a:srgbClr val="755DD9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062" y="5376805"/>
            <a:ext cx="818294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Versionnez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code avec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Git dès </a:t>
            </a: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premières lignes de code. </a:t>
            </a:r>
            <a:endParaRPr lang="fr-FR" sz="1600" i="1" dirty="0" smtClean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="" xmlns:a16="http://schemas.microsoft.com/office/drawing/2014/main" id="{4D5CE704-5F72-8145-B225-13CCE4764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0" y="4873441"/>
            <a:ext cx="248006" cy="252000"/>
          </a:xfrm>
          <a:custGeom>
            <a:avLst/>
            <a:gdLst>
              <a:gd name="T0" fmla="*/ 5042 w 5554"/>
              <a:gd name="T1" fmla="*/ 2753 h 5528"/>
              <a:gd name="T2" fmla="*/ 5042 w 5554"/>
              <a:gd name="T3" fmla="*/ 2753 h 5528"/>
              <a:gd name="T4" fmla="*/ 4996 w 5554"/>
              <a:gd name="T5" fmla="*/ 2339 h 5528"/>
              <a:gd name="T6" fmla="*/ 5481 w 5554"/>
              <a:gd name="T7" fmla="*/ 2246 h 5528"/>
              <a:gd name="T8" fmla="*/ 5481 w 5554"/>
              <a:gd name="T9" fmla="*/ 2246 h 5528"/>
              <a:gd name="T10" fmla="*/ 4875 w 5554"/>
              <a:gd name="T11" fmla="*/ 979 h 5528"/>
              <a:gd name="T12" fmla="*/ 4496 w 5554"/>
              <a:gd name="T13" fmla="*/ 1300 h 5528"/>
              <a:gd name="T14" fmla="*/ 4496 w 5554"/>
              <a:gd name="T15" fmla="*/ 1300 h 5528"/>
              <a:gd name="T16" fmla="*/ 4197 w 5554"/>
              <a:gd name="T17" fmla="*/ 1006 h 5528"/>
              <a:gd name="T18" fmla="*/ 4511 w 5554"/>
              <a:gd name="T19" fmla="*/ 623 h 5528"/>
              <a:gd name="T20" fmla="*/ 4511 w 5554"/>
              <a:gd name="T21" fmla="*/ 623 h 5528"/>
              <a:gd name="T22" fmla="*/ 3234 w 5554"/>
              <a:gd name="T23" fmla="*/ 40 h 5528"/>
              <a:gd name="T24" fmla="*/ 3149 w 5554"/>
              <a:gd name="T25" fmla="*/ 529 h 5528"/>
              <a:gd name="T26" fmla="*/ 3149 w 5554"/>
              <a:gd name="T27" fmla="*/ 529 h 5528"/>
              <a:gd name="T28" fmla="*/ 2763 w 5554"/>
              <a:gd name="T29" fmla="*/ 496 h 5528"/>
              <a:gd name="T30" fmla="*/ 2763 w 5554"/>
              <a:gd name="T31" fmla="*/ 496 h 5528"/>
              <a:gd name="T32" fmla="*/ 2733 w 5554"/>
              <a:gd name="T33" fmla="*/ 497 h 5528"/>
              <a:gd name="T34" fmla="*/ 2727 w 5554"/>
              <a:gd name="T35" fmla="*/ 0 h 5528"/>
              <a:gd name="T36" fmla="*/ 2727 w 5554"/>
              <a:gd name="T37" fmla="*/ 0 h 5528"/>
              <a:gd name="T38" fmla="*/ 1375 w 5554"/>
              <a:gd name="T39" fmla="*/ 375 h 5528"/>
              <a:gd name="T40" fmla="*/ 1625 w 5554"/>
              <a:gd name="T41" fmla="*/ 803 h 5528"/>
              <a:gd name="T42" fmla="*/ 1625 w 5554"/>
              <a:gd name="T43" fmla="*/ 803 h 5528"/>
              <a:gd name="T44" fmla="*/ 1284 w 5554"/>
              <a:gd name="T45" fmla="*/ 1046 h 5528"/>
              <a:gd name="T46" fmla="*/ 960 w 5554"/>
              <a:gd name="T47" fmla="*/ 670 h 5528"/>
              <a:gd name="T48" fmla="*/ 960 w 5554"/>
              <a:gd name="T49" fmla="*/ 670 h 5528"/>
              <a:gd name="T50" fmla="*/ 164 w 5554"/>
              <a:gd name="T51" fmla="*/ 1825 h 5528"/>
              <a:gd name="T52" fmla="*/ 630 w 5554"/>
              <a:gd name="T53" fmla="*/ 1993 h 5528"/>
              <a:gd name="T54" fmla="*/ 630 w 5554"/>
              <a:gd name="T55" fmla="*/ 1993 h 5528"/>
              <a:gd name="T56" fmla="*/ 526 w 5554"/>
              <a:gd name="T57" fmla="*/ 2398 h 5528"/>
              <a:gd name="T58" fmla="*/ 36 w 5554"/>
              <a:gd name="T59" fmla="*/ 2319 h 5528"/>
              <a:gd name="T60" fmla="*/ 36 w 5554"/>
              <a:gd name="T61" fmla="*/ 2319 h 5528"/>
              <a:gd name="T62" fmla="*/ 0 w 5554"/>
              <a:gd name="T63" fmla="*/ 2763 h 5528"/>
              <a:gd name="T64" fmla="*/ 0 w 5554"/>
              <a:gd name="T65" fmla="*/ 2763 h 5528"/>
              <a:gd name="T66" fmla="*/ 168 w 5554"/>
              <a:gd name="T67" fmla="*/ 3713 h 5528"/>
              <a:gd name="T68" fmla="*/ 633 w 5554"/>
              <a:gd name="T69" fmla="*/ 3543 h 5528"/>
              <a:gd name="T70" fmla="*/ 633 w 5554"/>
              <a:gd name="T71" fmla="*/ 3543 h 5528"/>
              <a:gd name="T72" fmla="*/ 814 w 5554"/>
              <a:gd name="T73" fmla="*/ 3921 h 5528"/>
              <a:gd name="T74" fmla="*/ 387 w 5554"/>
              <a:gd name="T75" fmla="*/ 4174 h 5528"/>
              <a:gd name="T76" fmla="*/ 387 w 5554"/>
              <a:gd name="T77" fmla="*/ 4174 h 5528"/>
              <a:gd name="T78" fmla="*/ 1385 w 5554"/>
              <a:gd name="T79" fmla="*/ 5158 h 5528"/>
              <a:gd name="T80" fmla="*/ 1632 w 5554"/>
              <a:gd name="T81" fmla="*/ 4729 h 5528"/>
              <a:gd name="T82" fmla="*/ 1632 w 5554"/>
              <a:gd name="T83" fmla="*/ 4729 h 5528"/>
              <a:gd name="T84" fmla="*/ 2013 w 5554"/>
              <a:gd name="T85" fmla="*/ 4904 h 5528"/>
              <a:gd name="T86" fmla="*/ 1849 w 5554"/>
              <a:gd name="T87" fmla="*/ 5372 h 5528"/>
              <a:gd name="T88" fmla="*/ 1849 w 5554"/>
              <a:gd name="T89" fmla="*/ 5372 h 5528"/>
              <a:gd name="T90" fmla="*/ 2764 w 5554"/>
              <a:gd name="T91" fmla="*/ 5527 h 5528"/>
              <a:gd name="T92" fmla="*/ 2764 w 5554"/>
              <a:gd name="T93" fmla="*/ 5527 h 5528"/>
              <a:gd name="T94" fmla="*/ 3245 w 5554"/>
              <a:gd name="T95" fmla="*/ 5485 h 5528"/>
              <a:gd name="T96" fmla="*/ 3159 w 5554"/>
              <a:gd name="T97" fmla="*/ 4996 h 5528"/>
              <a:gd name="T98" fmla="*/ 3159 w 5554"/>
              <a:gd name="T99" fmla="*/ 4996 h 5528"/>
              <a:gd name="T100" fmla="*/ 3562 w 5554"/>
              <a:gd name="T101" fmla="*/ 4886 h 5528"/>
              <a:gd name="T102" fmla="*/ 3737 w 5554"/>
              <a:gd name="T103" fmla="*/ 5350 h 5528"/>
              <a:gd name="T104" fmla="*/ 3737 w 5554"/>
              <a:gd name="T105" fmla="*/ 5350 h 5528"/>
              <a:gd name="T106" fmla="*/ 4881 w 5554"/>
              <a:gd name="T107" fmla="*/ 4539 h 5528"/>
              <a:gd name="T108" fmla="*/ 4502 w 5554"/>
              <a:gd name="T109" fmla="*/ 4221 h 5528"/>
              <a:gd name="T110" fmla="*/ 4502 w 5554"/>
              <a:gd name="T111" fmla="*/ 4221 h 5528"/>
              <a:gd name="T112" fmla="*/ 4740 w 5554"/>
              <a:gd name="T113" fmla="*/ 3875 h 5528"/>
              <a:gd name="T114" fmla="*/ 5184 w 5554"/>
              <a:gd name="T115" fmla="*/ 4120 h 5528"/>
              <a:gd name="T116" fmla="*/ 5184 w 5554"/>
              <a:gd name="T117" fmla="*/ 4120 h 5528"/>
              <a:gd name="T118" fmla="*/ 5553 w 5554"/>
              <a:gd name="T119" fmla="*/ 2763 h 5528"/>
              <a:gd name="T120" fmla="*/ 5553 w 5554"/>
              <a:gd name="T121" fmla="*/ 2750 h 5528"/>
              <a:gd name="T122" fmla="*/ 5042 w 5554"/>
              <a:gd name="T123" fmla="*/ 2753 h 5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54" h="5528">
                <a:moveTo>
                  <a:pt x="5042" y="2753"/>
                </a:moveTo>
                <a:lnTo>
                  <a:pt x="5042" y="2753"/>
                </a:lnTo>
                <a:cubicBezTo>
                  <a:pt x="5041" y="2612"/>
                  <a:pt x="5022" y="2474"/>
                  <a:pt x="4996" y="2339"/>
                </a:cubicBezTo>
                <a:lnTo>
                  <a:pt x="5481" y="2246"/>
                </a:lnTo>
                <a:lnTo>
                  <a:pt x="5481" y="2246"/>
                </a:lnTo>
                <a:cubicBezTo>
                  <a:pt x="5393" y="1781"/>
                  <a:pt x="5182" y="1343"/>
                  <a:pt x="4875" y="979"/>
                </a:cubicBezTo>
                <a:lnTo>
                  <a:pt x="4496" y="1300"/>
                </a:lnTo>
                <a:lnTo>
                  <a:pt x="4496" y="1300"/>
                </a:lnTo>
                <a:cubicBezTo>
                  <a:pt x="4406" y="1193"/>
                  <a:pt x="4305" y="1095"/>
                  <a:pt x="4197" y="1006"/>
                </a:cubicBezTo>
                <a:lnTo>
                  <a:pt x="4511" y="623"/>
                </a:lnTo>
                <a:lnTo>
                  <a:pt x="4511" y="623"/>
                </a:lnTo>
                <a:cubicBezTo>
                  <a:pt x="4143" y="322"/>
                  <a:pt x="3701" y="121"/>
                  <a:pt x="3234" y="40"/>
                </a:cubicBezTo>
                <a:lnTo>
                  <a:pt x="3149" y="529"/>
                </a:lnTo>
                <a:lnTo>
                  <a:pt x="3149" y="529"/>
                </a:lnTo>
                <a:cubicBezTo>
                  <a:pt x="3024" y="508"/>
                  <a:pt x="2895" y="496"/>
                  <a:pt x="2763" y="496"/>
                </a:cubicBezTo>
                <a:lnTo>
                  <a:pt x="2763" y="496"/>
                </a:lnTo>
                <a:cubicBezTo>
                  <a:pt x="2753" y="496"/>
                  <a:pt x="2743" y="497"/>
                  <a:pt x="2733" y="497"/>
                </a:cubicBezTo>
                <a:lnTo>
                  <a:pt x="2727" y="0"/>
                </a:lnTo>
                <a:lnTo>
                  <a:pt x="2727" y="0"/>
                </a:lnTo>
                <a:cubicBezTo>
                  <a:pt x="2252" y="7"/>
                  <a:pt x="1784" y="136"/>
                  <a:pt x="1375" y="375"/>
                </a:cubicBezTo>
                <a:lnTo>
                  <a:pt x="1625" y="803"/>
                </a:lnTo>
                <a:lnTo>
                  <a:pt x="1625" y="803"/>
                </a:lnTo>
                <a:cubicBezTo>
                  <a:pt x="1504" y="874"/>
                  <a:pt x="1390" y="955"/>
                  <a:pt x="1284" y="1046"/>
                </a:cubicBezTo>
                <a:lnTo>
                  <a:pt x="960" y="670"/>
                </a:lnTo>
                <a:lnTo>
                  <a:pt x="960" y="670"/>
                </a:lnTo>
                <a:cubicBezTo>
                  <a:pt x="600" y="980"/>
                  <a:pt x="325" y="1379"/>
                  <a:pt x="164" y="1825"/>
                </a:cubicBezTo>
                <a:lnTo>
                  <a:pt x="630" y="1993"/>
                </a:lnTo>
                <a:lnTo>
                  <a:pt x="630" y="1993"/>
                </a:lnTo>
                <a:cubicBezTo>
                  <a:pt x="583" y="2123"/>
                  <a:pt x="548" y="2259"/>
                  <a:pt x="526" y="2398"/>
                </a:cubicBezTo>
                <a:lnTo>
                  <a:pt x="36" y="2319"/>
                </a:lnTo>
                <a:lnTo>
                  <a:pt x="36" y="2319"/>
                </a:lnTo>
                <a:cubicBezTo>
                  <a:pt x="12" y="2465"/>
                  <a:pt x="0" y="2615"/>
                  <a:pt x="0" y="2763"/>
                </a:cubicBezTo>
                <a:lnTo>
                  <a:pt x="0" y="2763"/>
                </a:lnTo>
                <a:cubicBezTo>
                  <a:pt x="0" y="3089"/>
                  <a:pt x="57" y="3409"/>
                  <a:pt x="168" y="3713"/>
                </a:cubicBezTo>
                <a:lnTo>
                  <a:pt x="633" y="3543"/>
                </a:lnTo>
                <a:lnTo>
                  <a:pt x="633" y="3543"/>
                </a:lnTo>
                <a:cubicBezTo>
                  <a:pt x="681" y="3675"/>
                  <a:pt x="743" y="3801"/>
                  <a:pt x="814" y="3921"/>
                </a:cubicBezTo>
                <a:lnTo>
                  <a:pt x="387" y="4174"/>
                </a:lnTo>
                <a:lnTo>
                  <a:pt x="387" y="4174"/>
                </a:lnTo>
                <a:cubicBezTo>
                  <a:pt x="629" y="4582"/>
                  <a:pt x="974" y="4922"/>
                  <a:pt x="1385" y="5158"/>
                </a:cubicBezTo>
                <a:lnTo>
                  <a:pt x="1632" y="4729"/>
                </a:lnTo>
                <a:lnTo>
                  <a:pt x="1632" y="4729"/>
                </a:lnTo>
                <a:cubicBezTo>
                  <a:pt x="1753" y="4799"/>
                  <a:pt x="1880" y="4857"/>
                  <a:pt x="2013" y="4904"/>
                </a:cubicBezTo>
                <a:lnTo>
                  <a:pt x="1849" y="5372"/>
                </a:lnTo>
                <a:lnTo>
                  <a:pt x="1849" y="5372"/>
                </a:lnTo>
                <a:cubicBezTo>
                  <a:pt x="2141" y="5475"/>
                  <a:pt x="2449" y="5527"/>
                  <a:pt x="2764" y="5527"/>
                </a:cubicBezTo>
                <a:lnTo>
                  <a:pt x="2764" y="5527"/>
                </a:lnTo>
                <a:cubicBezTo>
                  <a:pt x="2925" y="5527"/>
                  <a:pt x="3087" y="5513"/>
                  <a:pt x="3245" y="5485"/>
                </a:cubicBezTo>
                <a:lnTo>
                  <a:pt x="3159" y="4996"/>
                </a:lnTo>
                <a:lnTo>
                  <a:pt x="3159" y="4996"/>
                </a:lnTo>
                <a:cubicBezTo>
                  <a:pt x="3298" y="4972"/>
                  <a:pt x="3433" y="4935"/>
                  <a:pt x="3562" y="4886"/>
                </a:cubicBezTo>
                <a:lnTo>
                  <a:pt x="3737" y="5350"/>
                </a:lnTo>
                <a:lnTo>
                  <a:pt x="3737" y="5350"/>
                </a:lnTo>
                <a:cubicBezTo>
                  <a:pt x="4180" y="5184"/>
                  <a:pt x="4575" y="4903"/>
                  <a:pt x="4881" y="4539"/>
                </a:cubicBezTo>
                <a:lnTo>
                  <a:pt x="4502" y="4221"/>
                </a:lnTo>
                <a:lnTo>
                  <a:pt x="4502" y="4221"/>
                </a:lnTo>
                <a:cubicBezTo>
                  <a:pt x="4591" y="4114"/>
                  <a:pt x="4671" y="3998"/>
                  <a:pt x="4740" y="3875"/>
                </a:cubicBezTo>
                <a:lnTo>
                  <a:pt x="5184" y="4120"/>
                </a:lnTo>
                <a:lnTo>
                  <a:pt x="5184" y="4120"/>
                </a:lnTo>
                <a:cubicBezTo>
                  <a:pt x="5417" y="3708"/>
                  <a:pt x="5553" y="3239"/>
                  <a:pt x="5553" y="2763"/>
                </a:cubicBezTo>
                <a:lnTo>
                  <a:pt x="5553" y="2750"/>
                </a:lnTo>
                <a:lnTo>
                  <a:pt x="5042" y="2753"/>
                </a:lnTo>
              </a:path>
            </a:pathLst>
          </a:custGeom>
          <a:solidFill>
            <a:srgbClr val="8EA9E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79404" y="3418627"/>
            <a:ext cx="8182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fr-FR" sz="16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Utilisez </a:t>
            </a:r>
            <a:r>
              <a:rPr lang="fr-FR" sz="1600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Flexbox.</a:t>
            </a:r>
            <a:endParaRPr lang="fr-FR" sz="1600" i="1" dirty="0">
              <a:solidFill>
                <a:srgbClr val="45A5ED"/>
              </a:solidFill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="" xmlns:a16="http://schemas.microsoft.com/office/drawing/2014/main" id="{A60E3AE9-BD53-4B42-9585-46C01DA2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69" y="5501371"/>
            <a:ext cx="247021" cy="252000"/>
          </a:xfrm>
          <a:custGeom>
            <a:avLst/>
            <a:gdLst>
              <a:gd name="T0" fmla="*/ 4823 w 5559"/>
              <a:gd name="T1" fmla="*/ 2758 h 5535"/>
              <a:gd name="T2" fmla="*/ 4823 w 5559"/>
              <a:gd name="T3" fmla="*/ 2758 h 5535"/>
              <a:gd name="T4" fmla="*/ 4715 w 5559"/>
              <a:gd name="T5" fmla="*/ 2127 h 5535"/>
              <a:gd name="T6" fmla="*/ 5401 w 5559"/>
              <a:gd name="T7" fmla="*/ 1901 h 5535"/>
              <a:gd name="T8" fmla="*/ 5401 w 5559"/>
              <a:gd name="T9" fmla="*/ 1901 h 5535"/>
              <a:gd name="T10" fmla="*/ 4720 w 5559"/>
              <a:gd name="T11" fmla="*/ 801 h 5535"/>
              <a:gd name="T12" fmla="*/ 4209 w 5559"/>
              <a:gd name="T13" fmla="*/ 1315 h 5535"/>
              <a:gd name="T14" fmla="*/ 4209 w 5559"/>
              <a:gd name="T15" fmla="*/ 1315 h 5535"/>
              <a:gd name="T16" fmla="*/ 3691 w 5559"/>
              <a:gd name="T17" fmla="*/ 942 h 5535"/>
              <a:gd name="T18" fmla="*/ 4028 w 5559"/>
              <a:gd name="T19" fmla="*/ 296 h 5535"/>
              <a:gd name="T20" fmla="*/ 4028 w 5559"/>
              <a:gd name="T21" fmla="*/ 296 h 5535"/>
              <a:gd name="T22" fmla="*/ 2792 w 5559"/>
              <a:gd name="T23" fmla="*/ 0 h 5535"/>
              <a:gd name="T24" fmla="*/ 2792 w 5559"/>
              <a:gd name="T25" fmla="*/ 721 h 5535"/>
              <a:gd name="T26" fmla="*/ 2792 w 5559"/>
              <a:gd name="T27" fmla="*/ 721 h 5535"/>
              <a:gd name="T28" fmla="*/ 2772 w 5559"/>
              <a:gd name="T29" fmla="*/ 721 h 5535"/>
              <a:gd name="T30" fmla="*/ 2772 w 5559"/>
              <a:gd name="T31" fmla="*/ 721 h 5535"/>
              <a:gd name="T32" fmla="*/ 2137 w 5559"/>
              <a:gd name="T33" fmla="*/ 823 h 5535"/>
              <a:gd name="T34" fmla="*/ 1908 w 5559"/>
              <a:gd name="T35" fmla="*/ 135 h 5535"/>
              <a:gd name="T36" fmla="*/ 1908 w 5559"/>
              <a:gd name="T37" fmla="*/ 135 h 5535"/>
              <a:gd name="T38" fmla="*/ 807 w 5559"/>
              <a:gd name="T39" fmla="*/ 813 h 5535"/>
              <a:gd name="T40" fmla="*/ 1320 w 5559"/>
              <a:gd name="T41" fmla="*/ 1324 h 5535"/>
              <a:gd name="T42" fmla="*/ 1320 w 5559"/>
              <a:gd name="T43" fmla="*/ 1324 h 5535"/>
              <a:gd name="T44" fmla="*/ 946 w 5559"/>
              <a:gd name="T45" fmla="*/ 1842 h 5535"/>
              <a:gd name="T46" fmla="*/ 299 w 5559"/>
              <a:gd name="T47" fmla="*/ 1514 h 5535"/>
              <a:gd name="T48" fmla="*/ 299 w 5559"/>
              <a:gd name="T49" fmla="*/ 1514 h 5535"/>
              <a:gd name="T50" fmla="*/ 0 w 5559"/>
              <a:gd name="T51" fmla="*/ 2765 h 5535"/>
              <a:gd name="T52" fmla="*/ 0 w 5559"/>
              <a:gd name="T53" fmla="*/ 2778 h 5535"/>
              <a:gd name="T54" fmla="*/ 724 w 5559"/>
              <a:gd name="T55" fmla="*/ 2767 h 5535"/>
              <a:gd name="T56" fmla="*/ 724 w 5559"/>
              <a:gd name="T57" fmla="*/ 2767 h 5535"/>
              <a:gd name="T58" fmla="*/ 825 w 5559"/>
              <a:gd name="T59" fmla="*/ 3402 h 5535"/>
              <a:gd name="T60" fmla="*/ 137 w 5559"/>
              <a:gd name="T61" fmla="*/ 3627 h 5535"/>
              <a:gd name="T62" fmla="*/ 137 w 5559"/>
              <a:gd name="T63" fmla="*/ 3627 h 5535"/>
              <a:gd name="T64" fmla="*/ 814 w 5559"/>
              <a:gd name="T65" fmla="*/ 4727 h 5535"/>
              <a:gd name="T66" fmla="*/ 1325 w 5559"/>
              <a:gd name="T67" fmla="*/ 4214 h 5535"/>
              <a:gd name="T68" fmla="*/ 1325 w 5559"/>
              <a:gd name="T69" fmla="*/ 4214 h 5535"/>
              <a:gd name="T70" fmla="*/ 1843 w 5559"/>
              <a:gd name="T71" fmla="*/ 4589 h 5535"/>
              <a:gd name="T72" fmla="*/ 1514 w 5559"/>
              <a:gd name="T73" fmla="*/ 5235 h 5535"/>
              <a:gd name="T74" fmla="*/ 1514 w 5559"/>
              <a:gd name="T75" fmla="*/ 5235 h 5535"/>
              <a:gd name="T76" fmla="*/ 2768 w 5559"/>
              <a:gd name="T77" fmla="*/ 5534 h 5535"/>
              <a:gd name="T78" fmla="*/ 2770 w 5559"/>
              <a:gd name="T79" fmla="*/ 5534 h 5535"/>
              <a:gd name="T80" fmla="*/ 2769 w 5559"/>
              <a:gd name="T81" fmla="*/ 4812 h 5535"/>
              <a:gd name="T82" fmla="*/ 2769 w 5559"/>
              <a:gd name="T83" fmla="*/ 4812 h 5535"/>
              <a:gd name="T84" fmla="*/ 3401 w 5559"/>
              <a:gd name="T85" fmla="*/ 4711 h 5535"/>
              <a:gd name="T86" fmla="*/ 3626 w 5559"/>
              <a:gd name="T87" fmla="*/ 5400 h 5535"/>
              <a:gd name="T88" fmla="*/ 3626 w 5559"/>
              <a:gd name="T89" fmla="*/ 5400 h 5535"/>
              <a:gd name="T90" fmla="*/ 4726 w 5559"/>
              <a:gd name="T91" fmla="*/ 4723 h 5535"/>
              <a:gd name="T92" fmla="*/ 4214 w 5559"/>
              <a:gd name="T93" fmla="*/ 4212 h 5535"/>
              <a:gd name="T94" fmla="*/ 4214 w 5559"/>
              <a:gd name="T95" fmla="*/ 4212 h 5535"/>
              <a:gd name="T96" fmla="*/ 4590 w 5559"/>
              <a:gd name="T97" fmla="*/ 3694 h 5535"/>
              <a:gd name="T98" fmla="*/ 5246 w 5559"/>
              <a:gd name="T99" fmla="*/ 4023 h 5535"/>
              <a:gd name="T100" fmla="*/ 5246 w 5559"/>
              <a:gd name="T101" fmla="*/ 4023 h 5535"/>
              <a:gd name="T102" fmla="*/ 5558 w 5559"/>
              <a:gd name="T103" fmla="*/ 2767 h 5535"/>
              <a:gd name="T104" fmla="*/ 5558 w 5559"/>
              <a:gd name="T105" fmla="*/ 2752 h 5535"/>
              <a:gd name="T106" fmla="*/ 4823 w 5559"/>
              <a:gd name="T107" fmla="*/ 2758 h 5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59" h="5535">
                <a:moveTo>
                  <a:pt x="4823" y="2758"/>
                </a:moveTo>
                <a:lnTo>
                  <a:pt x="4823" y="2758"/>
                </a:lnTo>
                <a:cubicBezTo>
                  <a:pt x="4822" y="2537"/>
                  <a:pt x="4781" y="2325"/>
                  <a:pt x="4715" y="2127"/>
                </a:cubicBezTo>
                <a:lnTo>
                  <a:pt x="5401" y="1901"/>
                </a:lnTo>
                <a:lnTo>
                  <a:pt x="5401" y="1901"/>
                </a:lnTo>
                <a:cubicBezTo>
                  <a:pt x="5266" y="1489"/>
                  <a:pt x="5029" y="1108"/>
                  <a:pt x="4720" y="801"/>
                </a:cubicBezTo>
                <a:lnTo>
                  <a:pt x="4209" y="1315"/>
                </a:lnTo>
                <a:lnTo>
                  <a:pt x="4209" y="1315"/>
                </a:lnTo>
                <a:cubicBezTo>
                  <a:pt x="4058" y="1166"/>
                  <a:pt x="3883" y="1039"/>
                  <a:pt x="3691" y="942"/>
                </a:cubicBezTo>
                <a:lnTo>
                  <a:pt x="4028" y="296"/>
                </a:lnTo>
                <a:lnTo>
                  <a:pt x="4028" y="296"/>
                </a:lnTo>
                <a:cubicBezTo>
                  <a:pt x="3644" y="102"/>
                  <a:pt x="3211" y="0"/>
                  <a:pt x="2792" y="0"/>
                </a:cubicBezTo>
                <a:lnTo>
                  <a:pt x="2792" y="721"/>
                </a:lnTo>
                <a:lnTo>
                  <a:pt x="2792" y="721"/>
                </a:lnTo>
                <a:cubicBezTo>
                  <a:pt x="2781" y="721"/>
                  <a:pt x="2775" y="721"/>
                  <a:pt x="2772" y="721"/>
                </a:cubicBezTo>
                <a:lnTo>
                  <a:pt x="2772" y="721"/>
                </a:lnTo>
                <a:cubicBezTo>
                  <a:pt x="2551" y="722"/>
                  <a:pt x="2334" y="759"/>
                  <a:pt x="2137" y="823"/>
                </a:cubicBezTo>
                <a:lnTo>
                  <a:pt x="1908" y="135"/>
                </a:lnTo>
                <a:lnTo>
                  <a:pt x="1908" y="135"/>
                </a:lnTo>
                <a:cubicBezTo>
                  <a:pt x="1496" y="270"/>
                  <a:pt x="1114" y="505"/>
                  <a:pt x="807" y="813"/>
                </a:cubicBezTo>
                <a:lnTo>
                  <a:pt x="1320" y="1324"/>
                </a:lnTo>
                <a:lnTo>
                  <a:pt x="1320" y="1324"/>
                </a:lnTo>
                <a:cubicBezTo>
                  <a:pt x="1170" y="1475"/>
                  <a:pt x="1043" y="1649"/>
                  <a:pt x="946" y="1842"/>
                </a:cubicBezTo>
                <a:lnTo>
                  <a:pt x="299" y="1514"/>
                </a:lnTo>
                <a:lnTo>
                  <a:pt x="299" y="1514"/>
                </a:lnTo>
                <a:cubicBezTo>
                  <a:pt x="103" y="1899"/>
                  <a:pt x="0" y="2331"/>
                  <a:pt x="0" y="2765"/>
                </a:cubicBezTo>
                <a:lnTo>
                  <a:pt x="0" y="2778"/>
                </a:lnTo>
                <a:lnTo>
                  <a:pt x="724" y="2767"/>
                </a:lnTo>
                <a:lnTo>
                  <a:pt x="724" y="2767"/>
                </a:lnTo>
                <a:cubicBezTo>
                  <a:pt x="724" y="2989"/>
                  <a:pt x="760" y="3202"/>
                  <a:pt x="825" y="3402"/>
                </a:cubicBezTo>
                <a:lnTo>
                  <a:pt x="137" y="3627"/>
                </a:lnTo>
                <a:lnTo>
                  <a:pt x="137" y="3627"/>
                </a:lnTo>
                <a:cubicBezTo>
                  <a:pt x="271" y="4039"/>
                  <a:pt x="505" y="4420"/>
                  <a:pt x="814" y="4727"/>
                </a:cubicBezTo>
                <a:lnTo>
                  <a:pt x="1325" y="4214"/>
                </a:lnTo>
                <a:lnTo>
                  <a:pt x="1325" y="4214"/>
                </a:lnTo>
                <a:cubicBezTo>
                  <a:pt x="1476" y="4365"/>
                  <a:pt x="1650" y="4491"/>
                  <a:pt x="1843" y="4589"/>
                </a:cubicBezTo>
                <a:lnTo>
                  <a:pt x="1514" y="5235"/>
                </a:lnTo>
                <a:lnTo>
                  <a:pt x="1514" y="5235"/>
                </a:lnTo>
                <a:cubicBezTo>
                  <a:pt x="1900" y="5431"/>
                  <a:pt x="2333" y="5534"/>
                  <a:pt x="2768" y="5534"/>
                </a:cubicBezTo>
                <a:lnTo>
                  <a:pt x="2770" y="5534"/>
                </a:lnTo>
                <a:lnTo>
                  <a:pt x="2769" y="4812"/>
                </a:lnTo>
                <a:lnTo>
                  <a:pt x="2769" y="4812"/>
                </a:lnTo>
                <a:cubicBezTo>
                  <a:pt x="2990" y="4812"/>
                  <a:pt x="3202" y="4776"/>
                  <a:pt x="3401" y="4711"/>
                </a:cubicBezTo>
                <a:lnTo>
                  <a:pt x="3626" y="5400"/>
                </a:lnTo>
                <a:lnTo>
                  <a:pt x="3626" y="5400"/>
                </a:lnTo>
                <a:cubicBezTo>
                  <a:pt x="4038" y="5266"/>
                  <a:pt x="4419" y="5032"/>
                  <a:pt x="4726" y="4723"/>
                </a:cubicBezTo>
                <a:lnTo>
                  <a:pt x="4214" y="4212"/>
                </a:lnTo>
                <a:lnTo>
                  <a:pt x="4214" y="4212"/>
                </a:lnTo>
                <a:cubicBezTo>
                  <a:pt x="4365" y="4061"/>
                  <a:pt x="4492" y="3886"/>
                  <a:pt x="4590" y="3694"/>
                </a:cubicBezTo>
                <a:lnTo>
                  <a:pt x="5246" y="4023"/>
                </a:lnTo>
                <a:lnTo>
                  <a:pt x="5246" y="4023"/>
                </a:lnTo>
                <a:cubicBezTo>
                  <a:pt x="5443" y="3637"/>
                  <a:pt x="5558" y="3202"/>
                  <a:pt x="5558" y="2767"/>
                </a:cubicBezTo>
                <a:lnTo>
                  <a:pt x="5558" y="2752"/>
                </a:lnTo>
                <a:lnTo>
                  <a:pt x="4823" y="2758"/>
                </a:lnTo>
              </a:path>
            </a:pathLst>
          </a:custGeom>
          <a:solidFill>
            <a:srgbClr val="92278F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03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0" y="2659432"/>
            <a:ext cx="12191999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Faites passer une librairie jQuery vers </a:t>
            </a:r>
            <a:r>
              <a:rPr lang="fr-FR" sz="2400" i="1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endParaRPr lang="fr-FR" sz="24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366836" y="1129794"/>
            <a:ext cx="7458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rgbClr val="562855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Les livrables du projet</a:t>
            </a:r>
            <a:endParaRPr lang="fr-FR" sz="6000" b="1" dirty="0">
              <a:solidFill>
                <a:srgbClr val="562855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84500" y="1912878"/>
            <a:ext cx="785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19192" y="4334272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0095" y="4806672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6553" y="4806672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783" y="4806672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3012" y="4806672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13324" y="4806672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9569" y="2992582"/>
            <a:ext cx="6431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Free Fonts used:</a:t>
            </a:r>
          </a:p>
          <a:p>
            <a:pPr algn="r"/>
            <a:r>
              <a:rPr lang="en-US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https://www.fontsquirrel.com/fonts/</a:t>
            </a:r>
            <a:r>
              <a:rPr lang="en-US" sz="2400" i="1" dirty="0" err="1">
                <a:latin typeface="Abhaya Libre" panose="02000603000000000000" pitchFamily="2" charset="77"/>
                <a:cs typeface="Abhaya Libre" panose="02000603000000000000" pitchFamily="2" charset="77"/>
              </a:rPr>
              <a:t>abhaya-libre</a:t>
            </a:r>
            <a:endParaRPr lang="en-US" sz="2400" i="1" dirty="0"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9735" y="549275"/>
            <a:ext cx="442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206865" y="4806672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1" y="142942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endParaRPr lang="fr-FR" sz="48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55576" y="1202717"/>
            <a:ext cx="947284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Wealth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Health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est une grande société financière qui utilise une application web interne, appelée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 pour gérer les dossiers des employés. L'application est ancienne et utilise jQuery sur le front-end, ce qui entraîne des bogues considérables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Objectifs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l'ensemble du projet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des quatre plugins jQuery actuels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Remplacer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3 plugins jQuery restants par des composants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 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Effectuer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tests de performance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comparant l'ancienne et la nouvelle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Contraintes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Convertir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l'ensemble du projet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Suivre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 paradigme de programmation fonctionnelle lors de l'écriture de ces bibliothèques en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Éviter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d'utiliser des classes lors de la conversion de l'ancienne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Écrire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des morceaux de code plus petits et modulaires et des fonctions autonomes pour une modularité et une maintenabilité optimales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Documenter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converti avec une description générale de ce que fait le composant et des commentaires expliquant à quoi sert chaque accessoire et comment il est utilisé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Une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fois que la version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de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fonctionne, publier le composant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sur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npm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en tant que package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Effectuer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tests de performance (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Lighthouse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) en comparant l'ancienne et la nouvelle application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temps le permet, tester le code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avec une suite de tests unitaires. Sinon, seuls des tests manuels sont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nécessaires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319" y="1177882"/>
            <a:ext cx="2160000" cy="1548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133333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2" name="Image 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03" y="1699006"/>
            <a:ext cx="5885616" cy="410457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26693" y="3786941"/>
            <a:ext cx="262683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Employees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Form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53604" y="1707406"/>
            <a:ext cx="58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543821" y="1667777"/>
            <a:ext cx="5885615" cy="33951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5783700" y="2041272"/>
            <a:ext cx="1405858" cy="3210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5783701" y="2400289"/>
            <a:ext cx="1405857" cy="2430451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3553603" y="5532022"/>
            <a:ext cx="5885616" cy="35192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53604" y="5499123"/>
            <a:ext cx="588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53604" y="4833057"/>
            <a:ext cx="588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Employee Form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Convertir l'ensemble du projet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.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135163" y="2076634"/>
            <a:ext cx="23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854559" y="4328082"/>
            <a:ext cx="1273922" cy="20921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5849667" y="3812425"/>
            <a:ext cx="1273922" cy="20921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135163" y="3777132"/>
            <a:ext cx="230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135163" y="4293504"/>
            <a:ext cx="231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 création d'un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employé.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052919" y="1298291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81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00" y="1177200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52" y="1706400"/>
            <a:ext cx="5886000" cy="4104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26693" y="3786941"/>
            <a:ext cx="26268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Pages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b="1" i="1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en-GB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Header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Title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Table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</a:p>
          <a:p>
            <a:r>
              <a:rPr lang="en-GB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  <a:endParaRPr lang="fr-FR" sz="1200" b="1" i="1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Footer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53604" y="1707406"/>
            <a:ext cx="5875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Header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543821" y="1667777"/>
            <a:ext cx="5885615" cy="33951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 bwMode="auto">
          <a:xfrm>
            <a:off x="5783700" y="2041272"/>
            <a:ext cx="1405858" cy="32100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 bwMode="auto">
          <a:xfrm>
            <a:off x="3571200" y="2553262"/>
            <a:ext cx="5858235" cy="153699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 bwMode="auto">
          <a:xfrm>
            <a:off x="3553603" y="5532022"/>
            <a:ext cx="5885616" cy="35192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53604" y="5499123"/>
            <a:ext cx="588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Footer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7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982855" y="2301921"/>
            <a:ext cx="190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Convertir l'ensemble du projet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en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.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83701" y="2076634"/>
            <a:ext cx="1423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Title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705211" y="2373471"/>
            <a:ext cx="724224" cy="13867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 bwMode="auto">
          <a:xfrm>
            <a:off x="3571200" y="2377616"/>
            <a:ext cx="463820" cy="14131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71200" y="3777132"/>
            <a:ext cx="585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</a:t>
            </a:r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mployee Table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543436" y="3863920"/>
            <a:ext cx="1915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938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des employés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actuels.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134060"/>
            <a:ext cx="2160000" cy="153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 bwMode="auto">
          <a:xfrm>
            <a:off x="3605436" y="3819840"/>
            <a:ext cx="1580254" cy="9857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7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376886" y="2121371"/>
            <a:ext cx="108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052919" y="1298291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51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4184922"/>
            <a:ext cx="271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Elément </a:t>
            </a:r>
            <a:r>
              <a:rPr lang="fr-FR" sz="1200" dirty="0">
                <a:latin typeface="Abhaya Libre" panose="02000603000000000000" pitchFamily="2" charset="77"/>
              </a:rPr>
              <a:t>&lt;input&gt; avec l'attribut type </a:t>
            </a:r>
            <a:r>
              <a:rPr lang="fr-FR" sz="1200" dirty="0" smtClean="0">
                <a:latin typeface="Abhaya Libre" panose="02000603000000000000" pitchFamily="2" charset="77"/>
              </a:rPr>
              <a:t>« date ».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EmployeeForm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Remplacer les 3 plugins jQuery restants par des composants 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</a:rPr>
              <a:t>… 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1473272" y="1329694"/>
            <a:ext cx="4333743" cy="2728122"/>
            <a:chOff x="1473272" y="1329694"/>
            <a:chExt cx="4333743" cy="2728122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76083" y="526883"/>
              <a:ext cx="2728122" cy="4333743"/>
            </a:xfrm>
            <a:prstGeom prst="rect">
              <a:avLst/>
            </a:prstGeom>
          </p:spPr>
        </p:pic>
        <p:pic>
          <p:nvPicPr>
            <p:cNvPr id="7" name="Image 6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66" y="1437963"/>
              <a:ext cx="3600000" cy="252000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3019770" y="2101088"/>
              <a:ext cx="664942" cy="9532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22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2138621" y="2447429"/>
              <a:ext cx="3275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latin typeface="Abhaya Libre" panose="02000603000000000000" pitchFamily="2" charset="77"/>
                  <a:ea typeface="Lato Light" panose="020F0502020204030203" pitchFamily="34" charset="0"/>
                  <a:cs typeface="Abhaya Libre" panose="02000603000000000000" pitchFamily="2" charset="77"/>
                </a:rPr>
                <a:t>Date Picker</a:t>
              </a:r>
              <a:endPara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endParaRPr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65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(Date </a:t>
            </a:r>
            <a:r>
              <a:rPr lang="fr-FR" sz="24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Picker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)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4192190" y="3857402"/>
            <a:ext cx="4333743" cy="2728122"/>
            <a:chOff x="1473272" y="3810474"/>
            <a:chExt cx="4333743" cy="2728122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76083" y="3007663"/>
              <a:ext cx="2728122" cy="4333743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366" y="3910326"/>
              <a:ext cx="3600000" cy="252000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2385940" y="4137994"/>
              <a:ext cx="878763" cy="12750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385940" y="5357470"/>
              <a:ext cx="724224" cy="13867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7345186" y="1104203"/>
            <a:ext cx="4333744" cy="2946981"/>
            <a:chOff x="6866423" y="2835442"/>
            <a:chExt cx="4333744" cy="2946981"/>
          </a:xfrm>
        </p:grpSpPr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69234" y="2251490"/>
              <a:ext cx="2728122" cy="4333743"/>
            </a:xfrm>
            <a:prstGeom prst="rect">
              <a:avLst/>
            </a:prstGeom>
          </p:spPr>
        </p:pic>
        <p:sp>
          <p:nvSpPr>
            <p:cNvPr id="29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6866424" y="2835442"/>
              <a:ext cx="4333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Les fonctions </a:t>
              </a:r>
              <a:r>
                <a:rPr lang="fr-FR" sz="1200" dirty="0">
                  <a:latin typeface="Abhaya Libre" panose="02000603000000000000" pitchFamily="2" charset="77"/>
                </a:rPr>
                <a:t>pour contrôler l'entrée de la </a:t>
              </a:r>
              <a:r>
                <a:rPr lang="fr-FR" sz="1200" dirty="0" smtClean="0">
                  <a:latin typeface="Abhaya Libre" panose="02000603000000000000" pitchFamily="2" charset="77"/>
                </a:rPr>
                <a:t>date.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pic>
          <p:nvPicPr>
            <p:cNvPr id="14" name="Image 13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22" y="3169249"/>
              <a:ext cx="3600000" cy="252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 bwMode="auto">
            <a:xfrm>
              <a:off x="7256722" y="4860033"/>
              <a:ext cx="3600000" cy="76459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7256722" y="3787144"/>
              <a:ext cx="3600000" cy="49869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176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6083" y="526883"/>
            <a:ext cx="2728122" cy="433374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00" y="1436400"/>
            <a:ext cx="3600000" cy="2520000"/>
          </a:xfrm>
          <a:prstGeom prst="rect">
            <a:avLst/>
          </a:prstGeom>
        </p:spPr>
      </p:pic>
      <p:sp>
        <p:nvSpPr>
          <p:cNvPr id="4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473200" y="4184922"/>
            <a:ext cx="271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Elément &lt;Select&gt;.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Create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Remplacer les 3 plugins jQuery restants par des composants </a:t>
            </a:r>
            <a:r>
              <a:rPr lang="fr-FR" sz="1200" dirty="0" err="1" smtClean="0">
                <a:latin typeface="Abhaya Libre" panose="02000603000000000000" pitchFamily="2" charset="77"/>
              </a:rPr>
              <a:t>React</a:t>
            </a:r>
            <a:r>
              <a:rPr lang="fr-FR" sz="1200" dirty="0" smtClean="0">
                <a:latin typeface="Abhaya Libre" panose="02000603000000000000" pitchFamily="2" charset="77"/>
              </a:rPr>
              <a:t>… 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 bwMode="auto">
          <a:xfrm>
            <a:off x="2890683" y="2101088"/>
            <a:ext cx="1545631" cy="179229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864800" y="2447429"/>
            <a:ext cx="35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Select</a:t>
            </a:r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65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(Les Menus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déroulants).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4192190" y="3857402"/>
            <a:ext cx="4333743" cy="2728122"/>
            <a:chOff x="4192190" y="3857402"/>
            <a:chExt cx="4333743" cy="2728122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95001" y="3054591"/>
              <a:ext cx="2728122" cy="4333743"/>
            </a:xfrm>
            <a:prstGeom prst="rect">
              <a:avLst/>
            </a:prstGeom>
          </p:spPr>
        </p:pic>
        <p:pic>
          <p:nvPicPr>
            <p:cNvPr id="2" name="Image 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800" y="3958010"/>
              <a:ext cx="3600000" cy="2520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4917435" y="5259512"/>
              <a:ext cx="2406284" cy="318669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25934" y="4184922"/>
            <a:ext cx="255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On </a:t>
            </a:r>
            <a:r>
              <a:rPr lang="fr-FR" sz="1200" dirty="0">
                <a:latin typeface="Abhaya Libre" panose="02000603000000000000" pitchFamily="2" charset="77"/>
              </a:rPr>
              <a:t>transmet la liste comme </a:t>
            </a:r>
            <a:r>
              <a:rPr lang="fr-FR" sz="1200" dirty="0" smtClean="0">
                <a:latin typeface="Abhaya Libre" panose="02000603000000000000" pitchFamily="2" charset="77"/>
              </a:rPr>
              <a:t>« </a:t>
            </a:r>
            <a:r>
              <a:rPr lang="fr-FR" sz="1200" dirty="0" err="1" smtClean="0">
                <a:latin typeface="Abhaya Libre" panose="02000603000000000000" pitchFamily="2" charset="77"/>
              </a:rPr>
              <a:t>prop</a:t>
            </a:r>
            <a:r>
              <a:rPr lang="fr-FR" sz="1200" dirty="0" smtClean="0">
                <a:latin typeface="Abhaya Libre" panose="02000603000000000000" pitchFamily="2" charset="77"/>
              </a:rPr>
              <a:t> » </a:t>
            </a:r>
            <a:r>
              <a:rPr lang="fr-FR" sz="1200" dirty="0">
                <a:latin typeface="Abhaya Libre" panose="02000603000000000000" pitchFamily="2" charset="77"/>
              </a:rPr>
              <a:t>au composant </a:t>
            </a:r>
            <a:r>
              <a:rPr lang="fr-FR" sz="1200" dirty="0" smtClean="0">
                <a:latin typeface="Abhaya Libre" panose="02000603000000000000" pitchFamily="2" charset="77"/>
              </a:rPr>
              <a:t>&lt;select&gt;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8517435" y="5149693"/>
            <a:ext cx="183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</a:rPr>
              <a:t>Trier </a:t>
            </a:r>
            <a:r>
              <a:rPr lang="fr-FR" sz="1200" dirty="0">
                <a:latin typeface="Abhaya Libre" panose="02000603000000000000" pitchFamily="2" charset="77"/>
              </a:rPr>
              <a:t>la liste par ordre </a:t>
            </a:r>
            <a:r>
              <a:rPr lang="fr-FR" sz="1200" dirty="0" smtClean="0">
                <a:latin typeface="Abhaya Libre" panose="02000603000000000000" pitchFamily="2" charset="77"/>
              </a:rPr>
              <a:t>alphabétique.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7345187" y="5389808"/>
            <a:ext cx="1172248" cy="64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47997" y="520251"/>
            <a:ext cx="2728122" cy="4333743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363" y="1459962"/>
            <a:ext cx="1764000" cy="2433422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86" y="1459962"/>
            <a:ext cx="1764000" cy="2433422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7345187" y="1104203"/>
            <a:ext cx="433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Les </a:t>
            </a:r>
            <a:r>
              <a:rPr lang="fr-FR" sz="1200" dirty="0">
                <a:latin typeface="Abhaya Libre" panose="02000603000000000000" pitchFamily="2" charset="77"/>
              </a:rPr>
              <a:t>listes des états et des </a:t>
            </a:r>
            <a:r>
              <a:rPr lang="fr-FR" sz="1200" dirty="0" smtClean="0">
                <a:latin typeface="Abhaya Libre" panose="02000603000000000000" pitchFamily="2" charset="77"/>
              </a:rPr>
              <a:t>départements.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9521311" y="1479322"/>
            <a:ext cx="1728000" cy="24140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 bwMode="auto">
          <a:xfrm>
            <a:off x="7735485" y="1479322"/>
            <a:ext cx="1728000" cy="24140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67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10901702" y="0"/>
            <a:ext cx="1311349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6083" y="526883"/>
            <a:ext cx="2728122" cy="4333743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2093895"/>
            <a:ext cx="14732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Page :</a:t>
            </a: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Current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err="1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</a:t>
            </a:r>
            <a:endParaRPr lang="fr-FR" sz="1200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1200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Composants :</a:t>
            </a:r>
          </a:p>
          <a:p>
            <a:endParaRPr lang="fr-FR" sz="500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Employee Table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Pagination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Global Search</a:t>
            </a:r>
          </a:p>
          <a:p>
            <a:r>
              <a:rPr lang="en-GB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Search Results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Remplacer les 3 plugins jQuery </a:t>
            </a:r>
            <a:r>
              <a:rPr lang="fr-FR" sz="24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(les tables de données) – react-table.tanstack.com  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429673" y="4208107"/>
            <a:ext cx="3056325" cy="2638543"/>
            <a:chOff x="429673" y="4208107"/>
            <a:chExt cx="3056325" cy="2638543"/>
          </a:xfrm>
        </p:grpSpPr>
        <p:sp>
          <p:nvSpPr>
            <p:cNvPr id="44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859168" y="6569651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Pagination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429673" y="4208107"/>
              <a:ext cx="3056325" cy="2366728"/>
              <a:chOff x="429673" y="4163785"/>
              <a:chExt cx="3056325" cy="2366728"/>
            </a:xfrm>
          </p:grpSpPr>
          <p:grpSp>
            <p:nvGrpSpPr>
              <p:cNvPr id="6" name="Groupe 5"/>
              <p:cNvGrpSpPr/>
              <p:nvPr/>
            </p:nvGrpSpPr>
            <p:grpSpPr>
              <a:xfrm>
                <a:off x="429673" y="4163785"/>
                <a:ext cx="2626830" cy="1653608"/>
                <a:chOff x="6198544" y="1297293"/>
                <a:chExt cx="2626830" cy="1653608"/>
              </a:xfrm>
            </p:grpSpPr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685155" y="810682"/>
                  <a:ext cx="1653608" cy="2626830"/>
                </a:xfrm>
                <a:prstGeom prst="rect">
                  <a:avLst/>
                </a:prstGeom>
              </p:spPr>
            </p:pic>
            <p:pic>
              <p:nvPicPr>
                <p:cNvPr id="7" name="Image 6"/>
                <p:cNvPicPr preferRelativeResize="0"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4395" y="1387552"/>
                  <a:ext cx="2160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e 9"/>
              <p:cNvGrpSpPr/>
              <p:nvPr/>
            </p:nvGrpSpPr>
            <p:grpSpPr>
              <a:xfrm>
                <a:off x="859168" y="4876905"/>
                <a:ext cx="2626830" cy="1653608"/>
                <a:chOff x="6885228" y="1930757"/>
                <a:chExt cx="2626830" cy="1653608"/>
              </a:xfrm>
            </p:grpSpPr>
            <p:pic>
              <p:nvPicPr>
                <p:cNvPr id="23" name="Image 2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371839" y="1444146"/>
                  <a:ext cx="1653608" cy="2626830"/>
                </a:xfrm>
                <a:prstGeom prst="rect">
                  <a:avLst/>
                </a:prstGeom>
              </p:spPr>
            </p:pic>
            <p:pic>
              <p:nvPicPr>
                <p:cNvPr id="2" name="Image 1"/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7543" y="2016969"/>
                  <a:ext cx="2160000" cy="1476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" name="Groupe 11"/>
          <p:cNvGrpSpPr/>
          <p:nvPr/>
        </p:nvGrpSpPr>
        <p:grpSpPr>
          <a:xfrm>
            <a:off x="4639016" y="4204487"/>
            <a:ext cx="3056325" cy="2630466"/>
            <a:chOff x="4639016" y="4204487"/>
            <a:chExt cx="3056325" cy="2630466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5627" y="3717876"/>
              <a:ext cx="1653608" cy="2626830"/>
            </a:xfrm>
            <a:prstGeom prst="rect">
              <a:avLst/>
            </a:prstGeom>
          </p:spPr>
        </p:pic>
        <p:pic>
          <p:nvPicPr>
            <p:cNvPr id="3" name="Image 2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431" y="4293291"/>
              <a:ext cx="2160000" cy="1476000"/>
            </a:xfrm>
            <a:prstGeom prst="rect">
              <a:avLst/>
            </a:prstGeom>
          </p:spPr>
        </p:pic>
        <p:grpSp>
          <p:nvGrpSpPr>
            <p:cNvPr id="18" name="Groupe 17"/>
            <p:cNvGrpSpPr/>
            <p:nvPr/>
          </p:nvGrpSpPr>
          <p:grpSpPr>
            <a:xfrm>
              <a:off x="5068511" y="4908435"/>
              <a:ext cx="2626830" cy="1653608"/>
              <a:chOff x="2239423" y="4234260"/>
              <a:chExt cx="2626830" cy="1653608"/>
            </a:xfrm>
          </p:grpSpPr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726034" y="3747649"/>
                <a:ext cx="1653608" cy="2626830"/>
              </a:xfrm>
              <a:prstGeom prst="rect">
                <a:avLst/>
              </a:prstGeom>
            </p:spPr>
          </p:pic>
          <p:pic>
            <p:nvPicPr>
              <p:cNvPr id="16" name="Image 15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2838" y="4323064"/>
                <a:ext cx="2160000" cy="1476000"/>
              </a:xfrm>
              <a:prstGeom prst="rect">
                <a:avLst/>
              </a:prstGeom>
            </p:spPr>
          </p:pic>
        </p:grpSp>
        <p:sp>
          <p:nvSpPr>
            <p:cNvPr id="40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5068511" y="6557954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La recherche globale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8853413" y="4204487"/>
            <a:ext cx="3076737" cy="2626207"/>
            <a:chOff x="8853413" y="4204487"/>
            <a:chExt cx="3076737" cy="2626207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340024" y="3717876"/>
              <a:ext cx="1653608" cy="2626830"/>
            </a:xfrm>
            <a:prstGeom prst="rect">
              <a:avLst/>
            </a:prstGeom>
          </p:spPr>
        </p:pic>
        <p:pic>
          <p:nvPicPr>
            <p:cNvPr id="9" name="Image 8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828" y="4293291"/>
              <a:ext cx="2160000" cy="1476000"/>
            </a:xfrm>
            <a:prstGeom prst="rect">
              <a:avLst/>
            </a:prstGeom>
          </p:spPr>
        </p:pic>
        <p:grpSp>
          <p:nvGrpSpPr>
            <p:cNvPr id="28" name="Groupe 27"/>
            <p:cNvGrpSpPr/>
            <p:nvPr/>
          </p:nvGrpSpPr>
          <p:grpSpPr>
            <a:xfrm>
              <a:off x="9303320" y="4900087"/>
              <a:ext cx="2626830" cy="1653608"/>
              <a:chOff x="67723" y="4581646"/>
              <a:chExt cx="2626830" cy="1653608"/>
            </a:xfrm>
          </p:grpSpPr>
          <p:pic>
            <p:nvPicPr>
              <p:cNvPr id="30" name="Imag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54334" y="4095035"/>
                <a:ext cx="1653608" cy="2626830"/>
              </a:xfrm>
              <a:prstGeom prst="rect">
                <a:avLst/>
              </a:prstGeom>
            </p:spPr>
          </p:pic>
          <p:pic>
            <p:nvPicPr>
              <p:cNvPr id="19" name="Image 18"/>
              <p:cNvPicPr preferRelativeResize="0"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138" y="4664100"/>
                <a:ext cx="2160000" cy="1476000"/>
              </a:xfrm>
              <a:prstGeom prst="rect">
                <a:avLst/>
              </a:prstGeom>
            </p:spPr>
          </p:pic>
        </p:grpSp>
        <p:sp>
          <p:nvSpPr>
            <p:cNvPr id="41" name="TextBox 12">
              <a:extLst>
                <a:ext uri="{FF2B5EF4-FFF2-40B4-BE49-F238E27FC236}">
                  <a16:creationId xmlns="" xmlns:a16="http://schemas.microsoft.com/office/drawing/2014/main" id="{592DB263-5130-7149-84E4-6ACC76E4A8AF}"/>
                </a:ext>
              </a:extLst>
            </p:cNvPr>
            <p:cNvSpPr txBox="1"/>
            <p:nvPr/>
          </p:nvSpPr>
          <p:spPr>
            <a:xfrm>
              <a:off x="9288560" y="6553695"/>
              <a:ext cx="26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latin typeface="Abhaya Libre" panose="02000603000000000000" pitchFamily="2" charset="77"/>
                </a:rPr>
                <a:t>Le résultat de la recherche</a:t>
              </a:r>
              <a:endParaRPr lang="fr-FR" sz="1200" dirty="0">
                <a:latin typeface="Abhaya Libre" panose="02000603000000000000" pitchFamily="2" charset="77"/>
              </a:endParaRPr>
            </a:p>
          </p:txBody>
        </p:sp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8864" y="525073"/>
            <a:ext cx="2728122" cy="4333743"/>
          </a:xfrm>
          <a:prstGeom prst="rect">
            <a:avLst/>
          </a:prstGeom>
        </p:spPr>
      </p:pic>
      <p:pic>
        <p:nvPicPr>
          <p:cNvPr id="39" name="Image 38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00" y="1436400"/>
            <a:ext cx="3600000" cy="2520000"/>
          </a:xfrm>
          <a:prstGeom prst="rect">
            <a:avLst/>
          </a:prstGeom>
        </p:spPr>
      </p:pic>
      <p:pic>
        <p:nvPicPr>
          <p:cNvPr id="43" name="Image 42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25" y="1439456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63878" y="638467"/>
            <a:ext cx="1653608" cy="2626830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00" y="1177838"/>
            <a:ext cx="2160000" cy="1548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7931" y="181762"/>
            <a:ext cx="4434704" cy="7044727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00" y="1717222"/>
            <a:ext cx="5886000" cy="4104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304" y="1590023"/>
            <a:ext cx="1653608" cy="2626830"/>
          </a:xfrm>
          <a:prstGeom prst="rect">
            <a:avLst/>
          </a:prstGeom>
        </p:spPr>
      </p:pic>
      <p:sp>
        <p:nvSpPr>
          <p:cNvPr id="72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130669"/>
            <a:ext cx="93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Wealth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 </a:t>
            </a:r>
            <a:r>
              <a:rPr lang="fr-FR" sz="4800" b="1" dirty="0" err="1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Health</a:t>
            </a:r>
            <a:r>
              <a:rPr lang="fr-FR" sz="48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-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La </a:t>
            </a:r>
            <a:r>
              <a:rPr lang="fr-FR" sz="36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mise en </a:t>
            </a:r>
            <a:r>
              <a:rPr lang="fr-FR" sz="3600" b="1" dirty="0" smtClean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page :</a:t>
            </a:r>
            <a:endParaRPr lang="fr-FR" sz="3600" b="1" dirty="0">
              <a:solidFill>
                <a:srgbClr val="562855"/>
              </a:solidFill>
              <a:latin typeface="Abhaya Libre" panose="02000603000000000000" pitchFamily="2" charset="77"/>
              <a:cs typeface="Arima Madurai Semi" pitchFamily="2" charset="7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" y="3786941"/>
            <a:ext cx="30529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</a:t>
            </a:r>
            <a:r>
              <a:rPr lang="fr-FR" sz="1200" b="1" u="sng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quatre plugins jQuery :</a:t>
            </a:r>
            <a:endParaRPr lang="fr-FR" sz="1200" b="1" u="sng" dirty="0" smtClean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endParaRPr lang="fr-FR" sz="500" u="sng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sélection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de date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Les Menus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déroulants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Plugin pour les tables de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données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fr-FR" sz="1200" b="1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La fenêtre modale - </a:t>
            </a:r>
            <a:r>
              <a:rPr lang="fr-FR" sz="1200" b="1" i="1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Query.modal.js</a:t>
            </a:r>
            <a:endParaRPr lang="fr-FR" sz="1200" b="1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0" y="6576130"/>
            <a:ext cx="1149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bhaya Libre" panose="02000603000000000000" pitchFamily="2" charset="77"/>
              </a:rPr>
              <a:t>Une fois que la version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de </a:t>
            </a:r>
            <a:r>
              <a:rPr lang="fr-FR" sz="1200" dirty="0" err="1">
                <a:latin typeface="Abhaya Libre" panose="02000603000000000000" pitchFamily="2" charset="77"/>
              </a:rPr>
              <a:t>HRnet</a:t>
            </a:r>
            <a:r>
              <a:rPr lang="fr-FR" sz="1200" dirty="0">
                <a:latin typeface="Abhaya Libre" panose="02000603000000000000" pitchFamily="2" charset="77"/>
              </a:rPr>
              <a:t> fonctionne, publier le composant </a:t>
            </a:r>
            <a:r>
              <a:rPr lang="fr-FR" sz="1200" dirty="0" err="1">
                <a:latin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</a:rPr>
              <a:t> sur </a:t>
            </a:r>
            <a:r>
              <a:rPr lang="fr-FR" sz="1200" dirty="0" err="1">
                <a:latin typeface="Abhaya Libre" panose="02000603000000000000" pitchFamily="2" charset="77"/>
              </a:rPr>
              <a:t>npm</a:t>
            </a:r>
            <a:r>
              <a:rPr lang="fr-FR" sz="1200" dirty="0">
                <a:latin typeface="Abhaya Libre" panose="02000603000000000000" pitchFamily="2" charset="77"/>
              </a:rPr>
              <a:t> en tant que package.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67" y="142942"/>
            <a:ext cx="733440" cy="67476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1473200" y="717737"/>
            <a:ext cx="800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Convertir un des quatre plugins jQuery actuels en </a:t>
            </a:r>
            <a:r>
              <a:rPr lang="fr-FR" sz="2400" b="1" dirty="0" err="1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React</a:t>
            </a:r>
            <a:r>
              <a:rPr lang="fr-FR" sz="2400" b="1" dirty="0">
                <a:solidFill>
                  <a:srgbClr val="562855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. </a:t>
            </a:r>
          </a:p>
        </p:txBody>
      </p:sp>
      <p:pic>
        <p:nvPicPr>
          <p:cNvPr id="2" name="Image 1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8" y="2134800"/>
            <a:ext cx="2160000" cy="1548000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226693" y="1869139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Ancienne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052919" y="1689940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bhaya Libre" panose="02000603000000000000" pitchFamily="2" charset="77"/>
              </a:rPr>
              <a:t>Nouvelle </a:t>
            </a:r>
            <a:r>
              <a:rPr lang="fr-FR" sz="1200" dirty="0">
                <a:latin typeface="Abhaya Libre" panose="02000603000000000000" pitchFamily="2" charset="77"/>
              </a:rPr>
              <a:t>version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9477267" y="913300"/>
            <a:ext cx="2626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latin typeface="Abhaya Libre" panose="02000603000000000000" pitchFamily="2" charset="77"/>
              </a:rPr>
              <a:t>Mode nuit</a:t>
            </a:r>
            <a:endParaRPr lang="fr-FR" sz="1200" dirty="0">
              <a:latin typeface="Abhaya Libre" panose="02000603000000000000" pitchFamily="2" charset="77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3052920" y="5892376"/>
            <a:ext cx="704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plugin choisi pour la conversion à </a:t>
            </a:r>
            <a:r>
              <a:rPr lang="fr-FR" sz="1200" dirty="0" err="1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React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est : La </a:t>
            </a:r>
            <a:r>
              <a:rPr lang="fr-FR" sz="12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fenêtre modale - </a:t>
            </a:r>
            <a:r>
              <a:rPr lang="fr-FR" sz="1200" dirty="0" smtClean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Query.modal.js</a:t>
            </a:r>
          </a:p>
        </p:txBody>
      </p:sp>
    </p:spTree>
    <p:extLst>
      <p:ext uri="{BB962C8B-B14F-4D97-AF65-F5344CB8AC3E}">
        <p14:creationId xmlns:p14="http://schemas.microsoft.com/office/powerpoint/2010/main" val="36061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17930</TotalTime>
  <Words>1417</Words>
  <Application>Microsoft Office PowerPoint</Application>
  <PresentationFormat>Grand écran</PresentationFormat>
  <Paragraphs>257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Abhaya Libre</vt:lpstr>
      <vt:lpstr>Abhaya Libre ExtraBold</vt:lpstr>
      <vt:lpstr>Abhaya Libre Medium</vt:lpstr>
      <vt:lpstr>Abhaya Libre SemiBold</vt:lpstr>
      <vt:lpstr>Arial</vt:lpstr>
      <vt:lpstr>Arima Madurai Semi</vt:lpstr>
      <vt:lpstr>Calibri</vt:lpstr>
      <vt:lpstr>Calibri Light</vt:lpstr>
      <vt:lpstr>Lato Light</vt:lpstr>
      <vt:lpstr>Lato Medium</vt:lpstr>
      <vt:lpstr>Mukta Medium</vt:lpstr>
      <vt:lpstr>Nunito Bold</vt:lpstr>
      <vt:lpstr>Roboto Regular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Sparkey</cp:lastModifiedBy>
  <cp:revision>3336</cp:revision>
  <dcterms:created xsi:type="dcterms:W3CDTF">2018-12-21T22:04:22Z</dcterms:created>
  <dcterms:modified xsi:type="dcterms:W3CDTF">2022-05-10T07:15:35Z</dcterms:modified>
</cp:coreProperties>
</file>